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76" r:id="rId5"/>
    <p:sldId id="274" r:id="rId6"/>
    <p:sldId id="277" r:id="rId7"/>
    <p:sldId id="278" r:id="rId8"/>
    <p:sldId id="279" r:id="rId9"/>
    <p:sldId id="280" r:id="rId10"/>
    <p:sldId id="266" r:id="rId11"/>
    <p:sldId id="281" r:id="rId12"/>
    <p:sldId id="282" r:id="rId13"/>
    <p:sldId id="259" r:id="rId14"/>
    <p:sldId id="283" r:id="rId15"/>
    <p:sldId id="284" r:id="rId16"/>
    <p:sldId id="285" r:id="rId17"/>
    <p:sldId id="341" r:id="rId18"/>
    <p:sldId id="338" r:id="rId19"/>
    <p:sldId id="346" r:id="rId20"/>
    <p:sldId id="347" r:id="rId21"/>
    <p:sldId id="396" r:id="rId22"/>
    <p:sldId id="350" r:id="rId23"/>
    <p:sldId id="397" r:id="rId24"/>
    <p:sldId id="351" r:id="rId25"/>
    <p:sldId id="353" r:id="rId26"/>
    <p:sldId id="354" r:id="rId27"/>
    <p:sldId id="352" r:id="rId28"/>
    <p:sldId id="355" r:id="rId29"/>
    <p:sldId id="356" r:id="rId30"/>
    <p:sldId id="357" r:id="rId31"/>
    <p:sldId id="386" r:id="rId32"/>
    <p:sldId id="349" r:id="rId33"/>
    <p:sldId id="398" r:id="rId34"/>
    <p:sldId id="371" r:id="rId35"/>
    <p:sldId id="372" r:id="rId36"/>
    <p:sldId id="373" r:id="rId37"/>
    <p:sldId id="374" r:id="rId38"/>
    <p:sldId id="380" r:id="rId39"/>
    <p:sldId id="381" r:id="rId40"/>
    <p:sldId id="382" r:id="rId41"/>
    <p:sldId id="387" r:id="rId42"/>
    <p:sldId id="375" r:id="rId43"/>
    <p:sldId id="376" r:id="rId44"/>
    <p:sldId id="391" r:id="rId45"/>
    <p:sldId id="392" r:id="rId46"/>
    <p:sldId id="331" r:id="rId47"/>
    <p:sldId id="38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AE"/>
    <a:srgbClr val="E84133"/>
    <a:srgbClr val="98B3DF"/>
    <a:srgbClr val="A787BD"/>
    <a:srgbClr val="98B3DE"/>
    <a:srgbClr val="A3BADE"/>
    <a:srgbClr val="84A9CA"/>
    <a:srgbClr val="005597"/>
    <a:srgbClr val="B1BCDE"/>
    <a:srgbClr val="45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4D19A-73E0-40C5-BBE8-2308E40CC60F}" v="4" dt="2021-04-28T10:39:07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/>
    <p:restoredTop sz="94740"/>
  </p:normalViewPr>
  <p:slideViewPr>
    <p:cSldViewPr snapToGrid="0" snapToObjects="1">
      <p:cViewPr varScale="1">
        <p:scale>
          <a:sx n="108" d="100"/>
          <a:sy n="108" d="100"/>
        </p:scale>
        <p:origin x="22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8721A-8E89-4D7E-BE72-7B4CEEB8AC4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8065243-8F7E-453D-80E6-793D93AD3F0B}">
      <dgm:prSet phldrT="[Tekst]"/>
      <dgm:spPr/>
      <dgm:t>
        <a:bodyPr/>
        <a:lstStyle/>
        <a:p>
          <a:r>
            <a:rPr lang="nl-NL" dirty="0"/>
            <a:t>Voorbereidingsopdracht</a:t>
          </a:r>
        </a:p>
      </dgm:t>
    </dgm:pt>
    <dgm:pt modelId="{DCEC7ABE-009F-4E48-A90F-30FAF7AFA843}" type="parTrans" cxnId="{867AB193-27E4-4417-A331-ECEB08B0B1B3}">
      <dgm:prSet/>
      <dgm:spPr/>
      <dgm:t>
        <a:bodyPr/>
        <a:lstStyle/>
        <a:p>
          <a:endParaRPr lang="nl-NL"/>
        </a:p>
      </dgm:t>
    </dgm:pt>
    <dgm:pt modelId="{C4F8186E-8AB9-4423-8249-D311911B62B9}" type="sibTrans" cxnId="{867AB193-27E4-4417-A331-ECEB08B0B1B3}">
      <dgm:prSet/>
      <dgm:spPr/>
      <dgm:t>
        <a:bodyPr/>
        <a:lstStyle/>
        <a:p>
          <a:endParaRPr lang="nl-NL"/>
        </a:p>
      </dgm:t>
    </dgm:pt>
    <dgm:pt modelId="{2721CB48-231B-46D5-8B67-E02B2F76AF1C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Startpakket</a:t>
          </a:r>
        </a:p>
      </dgm:t>
    </dgm:pt>
    <dgm:pt modelId="{AC35F3E0-2110-45C3-B340-311B96259B6F}" type="parTrans" cxnId="{46FF7996-1E3F-48A0-978F-5D59C162A2E1}">
      <dgm:prSet/>
      <dgm:spPr/>
      <dgm:t>
        <a:bodyPr/>
        <a:lstStyle/>
        <a:p>
          <a:endParaRPr lang="nl-NL"/>
        </a:p>
      </dgm:t>
    </dgm:pt>
    <dgm:pt modelId="{9682E129-CD8E-4593-96D8-2800FF18F41B}" type="sibTrans" cxnId="{46FF7996-1E3F-48A0-978F-5D59C162A2E1}">
      <dgm:prSet/>
      <dgm:spPr/>
      <dgm:t>
        <a:bodyPr/>
        <a:lstStyle/>
        <a:p>
          <a:endParaRPr lang="nl-NL"/>
        </a:p>
      </dgm:t>
    </dgm:pt>
    <dgm:pt modelId="{854D5236-9B06-4E6B-9E00-AC543D3D3F15}">
      <dgm:prSet phldrT="[Tekst]"/>
      <dgm:spPr/>
      <dgm:t>
        <a:bodyPr/>
        <a:lstStyle/>
        <a:p>
          <a:r>
            <a:rPr lang="nl-NL" dirty="0"/>
            <a:t>Introductie-bijeenkomst</a:t>
          </a:r>
        </a:p>
      </dgm:t>
    </dgm:pt>
    <dgm:pt modelId="{4621AC35-3D5C-4EE3-AEC8-5E275005D3FA}" type="parTrans" cxnId="{1A26B65A-8119-4065-91A0-2E5E3CF8B537}">
      <dgm:prSet/>
      <dgm:spPr/>
      <dgm:t>
        <a:bodyPr/>
        <a:lstStyle/>
        <a:p>
          <a:endParaRPr lang="nl-NL"/>
        </a:p>
      </dgm:t>
    </dgm:pt>
    <dgm:pt modelId="{7CD226A6-1979-4430-8993-0703C754D59C}" type="sibTrans" cxnId="{1A26B65A-8119-4065-91A0-2E5E3CF8B537}">
      <dgm:prSet/>
      <dgm:spPr/>
      <dgm:t>
        <a:bodyPr/>
        <a:lstStyle/>
        <a:p>
          <a:endParaRPr lang="nl-NL"/>
        </a:p>
      </dgm:t>
    </dgm:pt>
    <dgm:pt modelId="{3B4F15B0-6BE6-461D-A35F-A62A53E1AAF8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Informatie over post</a:t>
          </a:r>
        </a:p>
      </dgm:t>
    </dgm:pt>
    <dgm:pt modelId="{31D4293D-D9C4-4A7A-BDD4-2B4FC425FFAF}" type="parTrans" cxnId="{ECD3D875-2907-4308-A91F-4E19BEC18FB6}">
      <dgm:prSet/>
      <dgm:spPr/>
      <dgm:t>
        <a:bodyPr/>
        <a:lstStyle/>
        <a:p>
          <a:endParaRPr lang="nl-NL"/>
        </a:p>
      </dgm:t>
    </dgm:pt>
    <dgm:pt modelId="{3A57443A-91E0-4F0E-9792-37507708C80A}" type="sibTrans" cxnId="{ECD3D875-2907-4308-A91F-4E19BEC18FB6}">
      <dgm:prSet/>
      <dgm:spPr/>
      <dgm:t>
        <a:bodyPr/>
        <a:lstStyle/>
        <a:p>
          <a:endParaRPr lang="nl-NL"/>
        </a:p>
      </dgm:t>
    </dgm:pt>
    <dgm:pt modelId="{D7256AA3-E77E-4553-AC11-F6F4CFF37183}">
      <dgm:prSet phldrT="[Tekst]"/>
      <dgm:spPr/>
      <dgm:t>
        <a:bodyPr/>
        <a:lstStyle/>
        <a:p>
          <a:r>
            <a:rPr lang="nl-NL" dirty="0"/>
            <a:t>Werken op de post</a:t>
          </a:r>
        </a:p>
      </dgm:t>
    </dgm:pt>
    <dgm:pt modelId="{FB256759-C515-4F67-B420-C06724D746EE}" type="parTrans" cxnId="{B3B2B183-3041-409C-9699-AF8962A1BFB7}">
      <dgm:prSet/>
      <dgm:spPr/>
      <dgm:t>
        <a:bodyPr/>
        <a:lstStyle/>
        <a:p>
          <a:endParaRPr lang="nl-NL"/>
        </a:p>
      </dgm:t>
    </dgm:pt>
    <dgm:pt modelId="{888AF244-EA5E-45F1-9FEA-B4B52B11AD95}" type="sibTrans" cxnId="{B3B2B183-3041-409C-9699-AF8962A1BFB7}">
      <dgm:prSet/>
      <dgm:spPr/>
      <dgm:t>
        <a:bodyPr/>
        <a:lstStyle/>
        <a:p>
          <a:endParaRPr lang="nl-NL"/>
        </a:p>
      </dgm:t>
    </dgm:pt>
    <dgm:pt modelId="{A7CC0C64-ECB9-4ADC-80BE-F17A5F8A4C98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Checklist nalopen</a:t>
          </a:r>
        </a:p>
      </dgm:t>
    </dgm:pt>
    <dgm:pt modelId="{43CD985F-132F-4FA2-9755-037D4409FB45}" type="parTrans" cxnId="{E9FEE21F-ECD0-42D0-B8C2-8F8714079033}">
      <dgm:prSet/>
      <dgm:spPr/>
      <dgm:t>
        <a:bodyPr/>
        <a:lstStyle/>
        <a:p>
          <a:endParaRPr lang="nl-NL"/>
        </a:p>
      </dgm:t>
    </dgm:pt>
    <dgm:pt modelId="{F23393B9-41B3-4B4D-8484-33E55F768C35}" type="sibTrans" cxnId="{E9FEE21F-ECD0-42D0-B8C2-8F8714079033}">
      <dgm:prSet/>
      <dgm:spPr/>
      <dgm:t>
        <a:bodyPr/>
        <a:lstStyle/>
        <a:p>
          <a:endParaRPr lang="nl-NL"/>
        </a:p>
      </dgm:t>
    </dgm:pt>
    <dgm:pt modelId="{EABAFB2F-3008-419E-8700-53449341850A}">
      <dgm:prSet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Video (jaar 1 aios)</a:t>
          </a:r>
        </a:p>
      </dgm:t>
    </dgm:pt>
    <dgm:pt modelId="{B6C646F1-61E1-47A0-A52F-5E12851973F9}" type="parTrans" cxnId="{A5A6F971-B453-4CC7-AFAD-92965C76732F}">
      <dgm:prSet/>
      <dgm:spPr/>
      <dgm:t>
        <a:bodyPr/>
        <a:lstStyle/>
        <a:p>
          <a:endParaRPr lang="nl-NL"/>
        </a:p>
      </dgm:t>
    </dgm:pt>
    <dgm:pt modelId="{E6787BC2-B1E0-4DA3-9C1A-5146ACC3E999}" type="sibTrans" cxnId="{A5A6F971-B453-4CC7-AFAD-92965C76732F}">
      <dgm:prSet/>
      <dgm:spPr/>
      <dgm:t>
        <a:bodyPr/>
        <a:lstStyle/>
        <a:p>
          <a:endParaRPr lang="nl-NL"/>
        </a:p>
      </dgm:t>
    </dgm:pt>
    <dgm:pt modelId="{14E1EA4E-66BA-44C3-903D-2DBE128B9614}">
      <dgm:prSet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Checklist</a:t>
          </a:r>
        </a:p>
      </dgm:t>
    </dgm:pt>
    <dgm:pt modelId="{E1A9B434-196B-4D17-9F46-E861D5C96AD1}" type="parTrans" cxnId="{EEC1BD60-16CE-4B6C-AF72-5C310B2FB0E8}">
      <dgm:prSet/>
      <dgm:spPr/>
      <dgm:t>
        <a:bodyPr/>
        <a:lstStyle/>
        <a:p>
          <a:endParaRPr lang="nl-NL"/>
        </a:p>
      </dgm:t>
    </dgm:pt>
    <dgm:pt modelId="{6BDD4D6D-7845-43E1-8801-3E5206E226BC}" type="sibTrans" cxnId="{EEC1BD60-16CE-4B6C-AF72-5C310B2FB0E8}">
      <dgm:prSet/>
      <dgm:spPr/>
      <dgm:t>
        <a:bodyPr/>
        <a:lstStyle/>
        <a:p>
          <a:endParaRPr lang="nl-NL"/>
        </a:p>
      </dgm:t>
    </dgm:pt>
    <dgm:pt modelId="{F1343705-C098-4DF8-8F31-3939D9439088}">
      <dgm:prSet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Opleiden op de post</a:t>
          </a:r>
        </a:p>
      </dgm:t>
    </dgm:pt>
    <dgm:pt modelId="{96B3F0CB-A805-45BF-B51A-2731FF1349C0}" type="parTrans" cxnId="{2E14CC30-DB8D-49A7-893E-D954CBF65502}">
      <dgm:prSet/>
      <dgm:spPr/>
      <dgm:t>
        <a:bodyPr/>
        <a:lstStyle/>
        <a:p>
          <a:endParaRPr lang="nl-NL"/>
        </a:p>
      </dgm:t>
    </dgm:pt>
    <dgm:pt modelId="{8409BB13-90B6-4DF6-A789-701D3B21C2CF}" type="sibTrans" cxnId="{2E14CC30-DB8D-49A7-893E-D954CBF65502}">
      <dgm:prSet/>
      <dgm:spPr/>
      <dgm:t>
        <a:bodyPr/>
        <a:lstStyle/>
        <a:p>
          <a:endParaRPr lang="nl-NL"/>
        </a:p>
      </dgm:t>
    </dgm:pt>
    <dgm:pt modelId="{9420481D-E4A4-4669-9368-FBEFAE52D8AC}">
      <dgm:prSet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Rondleiding</a:t>
          </a:r>
        </a:p>
      </dgm:t>
    </dgm:pt>
    <dgm:pt modelId="{4302CE13-BBBB-4090-9810-8A004AC4FE5E}" type="parTrans" cxnId="{7AB40252-AF47-4B38-8FB9-A571AED81EA4}">
      <dgm:prSet/>
      <dgm:spPr/>
      <dgm:t>
        <a:bodyPr/>
        <a:lstStyle/>
        <a:p>
          <a:endParaRPr lang="nl-NL"/>
        </a:p>
      </dgm:t>
    </dgm:pt>
    <dgm:pt modelId="{869F8A2D-79D4-482E-BC56-C1EAAC8BA32A}" type="sibTrans" cxnId="{7AB40252-AF47-4B38-8FB9-A571AED81EA4}">
      <dgm:prSet/>
      <dgm:spPr/>
      <dgm:t>
        <a:bodyPr/>
        <a:lstStyle/>
        <a:p>
          <a:endParaRPr lang="nl-NL"/>
        </a:p>
      </dgm:t>
    </dgm:pt>
    <dgm:pt modelId="{E979E92C-7036-4A34-801C-07EEC78ECCC8}" type="pres">
      <dgm:prSet presAssocID="{A198721A-8E89-4D7E-BE72-7B4CEEB8AC44}" presName="linearFlow" presStyleCnt="0">
        <dgm:presLayoutVars>
          <dgm:dir/>
          <dgm:animLvl val="lvl"/>
          <dgm:resizeHandles val="exact"/>
        </dgm:presLayoutVars>
      </dgm:prSet>
      <dgm:spPr/>
    </dgm:pt>
    <dgm:pt modelId="{CB02C7F0-46B5-424C-A02A-C732E689FC57}" type="pres">
      <dgm:prSet presAssocID="{88065243-8F7E-453D-80E6-793D93AD3F0B}" presName="composite" presStyleCnt="0"/>
      <dgm:spPr/>
    </dgm:pt>
    <dgm:pt modelId="{207C8AF7-B8EF-4BD9-B101-2335EA65A3AC}" type="pres">
      <dgm:prSet presAssocID="{88065243-8F7E-453D-80E6-793D93AD3F0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64FBDF-9D2E-4656-93F8-B19A4AC9A820}" type="pres">
      <dgm:prSet presAssocID="{88065243-8F7E-453D-80E6-793D93AD3F0B}" presName="parSh" presStyleLbl="node1" presStyleIdx="0" presStyleCnt="3"/>
      <dgm:spPr/>
    </dgm:pt>
    <dgm:pt modelId="{72E2F712-4512-4947-AD06-DB1290238AF8}" type="pres">
      <dgm:prSet presAssocID="{88065243-8F7E-453D-80E6-793D93AD3F0B}" presName="desTx" presStyleLbl="fgAcc1" presStyleIdx="0" presStyleCnt="3">
        <dgm:presLayoutVars>
          <dgm:bulletEnabled val="1"/>
        </dgm:presLayoutVars>
      </dgm:prSet>
      <dgm:spPr/>
    </dgm:pt>
    <dgm:pt modelId="{72B8D919-CC1B-4A03-BF42-7B062B210908}" type="pres">
      <dgm:prSet presAssocID="{C4F8186E-8AB9-4423-8249-D311911B62B9}" presName="sibTrans" presStyleLbl="sibTrans2D1" presStyleIdx="0" presStyleCnt="2"/>
      <dgm:spPr/>
    </dgm:pt>
    <dgm:pt modelId="{C964DFD2-01A2-4C99-A626-5C7C4E2D6F10}" type="pres">
      <dgm:prSet presAssocID="{C4F8186E-8AB9-4423-8249-D311911B62B9}" presName="connTx" presStyleLbl="sibTrans2D1" presStyleIdx="0" presStyleCnt="2"/>
      <dgm:spPr/>
    </dgm:pt>
    <dgm:pt modelId="{3E629942-207D-46C6-AB6B-6B96A1B858E1}" type="pres">
      <dgm:prSet presAssocID="{854D5236-9B06-4E6B-9E00-AC543D3D3F15}" presName="composite" presStyleCnt="0"/>
      <dgm:spPr/>
    </dgm:pt>
    <dgm:pt modelId="{8C416B98-0F6D-4348-883C-6C4CD3D5127E}" type="pres">
      <dgm:prSet presAssocID="{854D5236-9B06-4E6B-9E00-AC543D3D3F1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00727B-87F7-43C0-9ADB-49BAEDBE8E54}" type="pres">
      <dgm:prSet presAssocID="{854D5236-9B06-4E6B-9E00-AC543D3D3F15}" presName="parSh" presStyleLbl="node1" presStyleIdx="1" presStyleCnt="3"/>
      <dgm:spPr/>
    </dgm:pt>
    <dgm:pt modelId="{B4FC47F8-BB0E-48E7-AC60-B55D51CF479D}" type="pres">
      <dgm:prSet presAssocID="{854D5236-9B06-4E6B-9E00-AC543D3D3F15}" presName="desTx" presStyleLbl="fgAcc1" presStyleIdx="1" presStyleCnt="3">
        <dgm:presLayoutVars>
          <dgm:bulletEnabled val="1"/>
        </dgm:presLayoutVars>
      </dgm:prSet>
      <dgm:spPr/>
    </dgm:pt>
    <dgm:pt modelId="{CF2D4164-0A03-4716-88BA-3CA4C3D1AD2A}" type="pres">
      <dgm:prSet presAssocID="{7CD226A6-1979-4430-8993-0703C754D59C}" presName="sibTrans" presStyleLbl="sibTrans2D1" presStyleIdx="1" presStyleCnt="2"/>
      <dgm:spPr/>
    </dgm:pt>
    <dgm:pt modelId="{0FB5AF16-FAD8-4F67-AAE2-1B15C8FDEBB3}" type="pres">
      <dgm:prSet presAssocID="{7CD226A6-1979-4430-8993-0703C754D59C}" presName="connTx" presStyleLbl="sibTrans2D1" presStyleIdx="1" presStyleCnt="2"/>
      <dgm:spPr/>
    </dgm:pt>
    <dgm:pt modelId="{6D049229-89F6-4C91-BBDF-242B5B8CAB48}" type="pres">
      <dgm:prSet presAssocID="{D7256AA3-E77E-4553-AC11-F6F4CFF37183}" presName="composite" presStyleCnt="0"/>
      <dgm:spPr/>
    </dgm:pt>
    <dgm:pt modelId="{663CA7F7-54C3-42FF-A52E-EDEFE52FEEC5}" type="pres">
      <dgm:prSet presAssocID="{D7256AA3-E77E-4553-AC11-F6F4CFF371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174E96-AC04-4CD4-B41C-85612075F2EF}" type="pres">
      <dgm:prSet presAssocID="{D7256AA3-E77E-4553-AC11-F6F4CFF37183}" presName="parSh" presStyleLbl="node1" presStyleIdx="2" presStyleCnt="3"/>
      <dgm:spPr/>
    </dgm:pt>
    <dgm:pt modelId="{C82A45BD-F68D-4934-B361-A6ABDEFD362E}" type="pres">
      <dgm:prSet presAssocID="{D7256AA3-E77E-4553-AC11-F6F4CFF3718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E15301C-69CA-4BE3-AFAB-CEFF0FC4CFAA}" type="presOf" srcId="{9420481D-E4A4-4669-9368-FBEFAE52D8AC}" destId="{B4FC47F8-BB0E-48E7-AC60-B55D51CF479D}" srcOrd="0" destOrd="2" presId="urn:microsoft.com/office/officeart/2005/8/layout/process3"/>
    <dgm:cxn modelId="{E9FEE21F-ECD0-42D0-B8C2-8F8714079033}" srcId="{D7256AA3-E77E-4553-AC11-F6F4CFF37183}" destId="{A7CC0C64-ECB9-4ADC-80BE-F17A5F8A4C98}" srcOrd="0" destOrd="0" parTransId="{43CD985F-132F-4FA2-9755-037D4409FB45}" sibTransId="{F23393B9-41B3-4B4D-8484-33E55F768C35}"/>
    <dgm:cxn modelId="{D08BCA24-56BD-431E-8BDC-162B5D3EA20D}" type="presOf" srcId="{88065243-8F7E-453D-80E6-793D93AD3F0B}" destId="{4364FBDF-9D2E-4656-93F8-B19A4AC9A820}" srcOrd="1" destOrd="0" presId="urn:microsoft.com/office/officeart/2005/8/layout/process3"/>
    <dgm:cxn modelId="{2E14CC30-DB8D-49A7-893E-D954CBF65502}" srcId="{854D5236-9B06-4E6B-9E00-AC543D3D3F15}" destId="{F1343705-C098-4DF8-8F31-3939D9439088}" srcOrd="1" destOrd="0" parTransId="{96B3F0CB-A805-45BF-B51A-2731FF1349C0}" sibTransId="{8409BB13-90B6-4DF6-A789-701D3B21C2CF}"/>
    <dgm:cxn modelId="{8492A232-8420-435C-B095-D7C6E985C0FC}" type="presOf" srcId="{D7256AA3-E77E-4553-AC11-F6F4CFF37183}" destId="{AA174E96-AC04-4CD4-B41C-85612075F2EF}" srcOrd="1" destOrd="0" presId="urn:microsoft.com/office/officeart/2005/8/layout/process3"/>
    <dgm:cxn modelId="{0741415C-1DC3-4F84-ABD0-BD8DEEDD4B56}" type="presOf" srcId="{D7256AA3-E77E-4553-AC11-F6F4CFF37183}" destId="{663CA7F7-54C3-42FF-A52E-EDEFE52FEEC5}" srcOrd="0" destOrd="0" presId="urn:microsoft.com/office/officeart/2005/8/layout/process3"/>
    <dgm:cxn modelId="{A005C95C-BEDE-48D4-80DE-CE35A6E42141}" type="presOf" srcId="{3B4F15B0-6BE6-461D-A35F-A62A53E1AAF8}" destId="{B4FC47F8-BB0E-48E7-AC60-B55D51CF479D}" srcOrd="0" destOrd="0" presId="urn:microsoft.com/office/officeart/2005/8/layout/process3"/>
    <dgm:cxn modelId="{EEC1BD60-16CE-4B6C-AF72-5C310B2FB0E8}" srcId="{88065243-8F7E-453D-80E6-793D93AD3F0B}" destId="{14E1EA4E-66BA-44C3-903D-2DBE128B9614}" srcOrd="2" destOrd="0" parTransId="{E1A9B434-196B-4D17-9F46-E861D5C96AD1}" sibTransId="{6BDD4D6D-7845-43E1-8801-3E5206E226BC}"/>
    <dgm:cxn modelId="{4491194F-7D33-4EFF-B34B-E11C240FAC1B}" type="presOf" srcId="{854D5236-9B06-4E6B-9E00-AC543D3D3F15}" destId="{8C416B98-0F6D-4348-883C-6C4CD3D5127E}" srcOrd="0" destOrd="0" presId="urn:microsoft.com/office/officeart/2005/8/layout/process3"/>
    <dgm:cxn modelId="{09B2E14F-4D45-47C1-B733-888C5B3FDE86}" type="presOf" srcId="{F1343705-C098-4DF8-8F31-3939D9439088}" destId="{B4FC47F8-BB0E-48E7-AC60-B55D51CF479D}" srcOrd="0" destOrd="1" presId="urn:microsoft.com/office/officeart/2005/8/layout/process3"/>
    <dgm:cxn modelId="{50935970-1907-47F5-971B-97DF01A3823C}" type="presOf" srcId="{88065243-8F7E-453D-80E6-793D93AD3F0B}" destId="{207C8AF7-B8EF-4BD9-B101-2335EA65A3AC}" srcOrd="0" destOrd="0" presId="urn:microsoft.com/office/officeart/2005/8/layout/process3"/>
    <dgm:cxn modelId="{A5A6F971-B453-4CC7-AFAD-92965C76732F}" srcId="{88065243-8F7E-453D-80E6-793D93AD3F0B}" destId="{EABAFB2F-3008-419E-8700-53449341850A}" srcOrd="1" destOrd="0" parTransId="{B6C646F1-61E1-47A0-A52F-5E12851973F9}" sibTransId="{E6787BC2-B1E0-4DA3-9C1A-5146ACC3E999}"/>
    <dgm:cxn modelId="{7AB40252-AF47-4B38-8FB9-A571AED81EA4}" srcId="{854D5236-9B06-4E6B-9E00-AC543D3D3F15}" destId="{9420481D-E4A4-4669-9368-FBEFAE52D8AC}" srcOrd="2" destOrd="0" parTransId="{4302CE13-BBBB-4090-9810-8A004AC4FE5E}" sibTransId="{869F8A2D-79D4-482E-BC56-C1EAAC8BA32A}"/>
    <dgm:cxn modelId="{E3C81C54-0B03-4472-8172-4E46F0E0D75C}" type="presOf" srcId="{7CD226A6-1979-4430-8993-0703C754D59C}" destId="{CF2D4164-0A03-4716-88BA-3CA4C3D1AD2A}" srcOrd="0" destOrd="0" presId="urn:microsoft.com/office/officeart/2005/8/layout/process3"/>
    <dgm:cxn modelId="{ECD3D875-2907-4308-A91F-4E19BEC18FB6}" srcId="{854D5236-9B06-4E6B-9E00-AC543D3D3F15}" destId="{3B4F15B0-6BE6-461D-A35F-A62A53E1AAF8}" srcOrd="0" destOrd="0" parTransId="{31D4293D-D9C4-4A7A-BDD4-2B4FC425FFAF}" sibTransId="{3A57443A-91E0-4F0E-9792-37507708C80A}"/>
    <dgm:cxn modelId="{1A26B65A-8119-4065-91A0-2E5E3CF8B537}" srcId="{A198721A-8E89-4D7E-BE72-7B4CEEB8AC44}" destId="{854D5236-9B06-4E6B-9E00-AC543D3D3F15}" srcOrd="1" destOrd="0" parTransId="{4621AC35-3D5C-4EE3-AEC8-5E275005D3FA}" sibTransId="{7CD226A6-1979-4430-8993-0703C754D59C}"/>
    <dgm:cxn modelId="{A4D5EE7B-6C3A-4776-953C-3355DEC2C3DA}" type="presOf" srcId="{7CD226A6-1979-4430-8993-0703C754D59C}" destId="{0FB5AF16-FAD8-4F67-AAE2-1B15C8FDEBB3}" srcOrd="1" destOrd="0" presId="urn:microsoft.com/office/officeart/2005/8/layout/process3"/>
    <dgm:cxn modelId="{B3B2B183-3041-409C-9699-AF8962A1BFB7}" srcId="{A198721A-8E89-4D7E-BE72-7B4CEEB8AC44}" destId="{D7256AA3-E77E-4553-AC11-F6F4CFF37183}" srcOrd="2" destOrd="0" parTransId="{FB256759-C515-4F67-B420-C06724D746EE}" sibTransId="{888AF244-EA5E-45F1-9FEA-B4B52B11AD95}"/>
    <dgm:cxn modelId="{E32B518A-6D33-4FE1-B198-735D797186BB}" type="presOf" srcId="{C4F8186E-8AB9-4423-8249-D311911B62B9}" destId="{72B8D919-CC1B-4A03-BF42-7B062B210908}" srcOrd="0" destOrd="0" presId="urn:microsoft.com/office/officeart/2005/8/layout/process3"/>
    <dgm:cxn modelId="{867AB193-27E4-4417-A331-ECEB08B0B1B3}" srcId="{A198721A-8E89-4D7E-BE72-7B4CEEB8AC44}" destId="{88065243-8F7E-453D-80E6-793D93AD3F0B}" srcOrd="0" destOrd="0" parTransId="{DCEC7ABE-009F-4E48-A90F-30FAF7AFA843}" sibTransId="{C4F8186E-8AB9-4423-8249-D311911B62B9}"/>
    <dgm:cxn modelId="{46FF7996-1E3F-48A0-978F-5D59C162A2E1}" srcId="{88065243-8F7E-453D-80E6-793D93AD3F0B}" destId="{2721CB48-231B-46D5-8B67-E02B2F76AF1C}" srcOrd="0" destOrd="0" parTransId="{AC35F3E0-2110-45C3-B340-311B96259B6F}" sibTransId="{9682E129-CD8E-4593-96D8-2800FF18F41B}"/>
    <dgm:cxn modelId="{733EA19D-69B2-4F31-8807-DF3F93BA6F73}" type="presOf" srcId="{C4F8186E-8AB9-4423-8249-D311911B62B9}" destId="{C964DFD2-01A2-4C99-A626-5C7C4E2D6F10}" srcOrd="1" destOrd="0" presId="urn:microsoft.com/office/officeart/2005/8/layout/process3"/>
    <dgm:cxn modelId="{87F0D8AE-2269-4BC4-A29A-A91481529F3F}" type="presOf" srcId="{EABAFB2F-3008-419E-8700-53449341850A}" destId="{72E2F712-4512-4947-AD06-DB1290238AF8}" srcOrd="0" destOrd="1" presId="urn:microsoft.com/office/officeart/2005/8/layout/process3"/>
    <dgm:cxn modelId="{738FB9D3-4C37-400A-896D-0BC3C83D829A}" type="presOf" srcId="{14E1EA4E-66BA-44C3-903D-2DBE128B9614}" destId="{72E2F712-4512-4947-AD06-DB1290238AF8}" srcOrd="0" destOrd="2" presId="urn:microsoft.com/office/officeart/2005/8/layout/process3"/>
    <dgm:cxn modelId="{E5211DEF-CAE5-4DA9-9CD1-39DB8EAC4136}" type="presOf" srcId="{854D5236-9B06-4E6B-9E00-AC543D3D3F15}" destId="{A400727B-87F7-43C0-9ADB-49BAEDBE8E54}" srcOrd="1" destOrd="0" presId="urn:microsoft.com/office/officeart/2005/8/layout/process3"/>
    <dgm:cxn modelId="{1FC768F9-F814-487E-B59D-F2B97D33C474}" type="presOf" srcId="{A7CC0C64-ECB9-4ADC-80BE-F17A5F8A4C98}" destId="{C82A45BD-F68D-4934-B361-A6ABDEFD362E}" srcOrd="0" destOrd="0" presId="urn:microsoft.com/office/officeart/2005/8/layout/process3"/>
    <dgm:cxn modelId="{250FD1FE-EBEE-447E-A9E4-7547E3B611C1}" type="presOf" srcId="{2721CB48-231B-46D5-8B67-E02B2F76AF1C}" destId="{72E2F712-4512-4947-AD06-DB1290238AF8}" srcOrd="0" destOrd="0" presId="urn:microsoft.com/office/officeart/2005/8/layout/process3"/>
    <dgm:cxn modelId="{DC62E4FE-1D6B-4EB1-A7B8-2C35E9957508}" type="presOf" srcId="{A198721A-8E89-4D7E-BE72-7B4CEEB8AC44}" destId="{E979E92C-7036-4A34-801C-07EEC78ECCC8}" srcOrd="0" destOrd="0" presId="urn:microsoft.com/office/officeart/2005/8/layout/process3"/>
    <dgm:cxn modelId="{1B2642DC-518B-4AC8-9E1A-686EED80AF83}" type="presParOf" srcId="{E979E92C-7036-4A34-801C-07EEC78ECCC8}" destId="{CB02C7F0-46B5-424C-A02A-C732E689FC57}" srcOrd="0" destOrd="0" presId="urn:microsoft.com/office/officeart/2005/8/layout/process3"/>
    <dgm:cxn modelId="{DE16141A-B69C-44A2-896D-FBE0E2F7A4D9}" type="presParOf" srcId="{CB02C7F0-46B5-424C-A02A-C732E689FC57}" destId="{207C8AF7-B8EF-4BD9-B101-2335EA65A3AC}" srcOrd="0" destOrd="0" presId="urn:microsoft.com/office/officeart/2005/8/layout/process3"/>
    <dgm:cxn modelId="{E04E93AA-50DF-422F-9F03-F5DBEB579B08}" type="presParOf" srcId="{CB02C7F0-46B5-424C-A02A-C732E689FC57}" destId="{4364FBDF-9D2E-4656-93F8-B19A4AC9A820}" srcOrd="1" destOrd="0" presId="urn:microsoft.com/office/officeart/2005/8/layout/process3"/>
    <dgm:cxn modelId="{FF7C9B72-8813-4349-8D29-CF6A1BAF355D}" type="presParOf" srcId="{CB02C7F0-46B5-424C-A02A-C732E689FC57}" destId="{72E2F712-4512-4947-AD06-DB1290238AF8}" srcOrd="2" destOrd="0" presId="urn:microsoft.com/office/officeart/2005/8/layout/process3"/>
    <dgm:cxn modelId="{6BC0D9D9-EE7F-4A16-B9AF-5AC77366FB48}" type="presParOf" srcId="{E979E92C-7036-4A34-801C-07EEC78ECCC8}" destId="{72B8D919-CC1B-4A03-BF42-7B062B210908}" srcOrd="1" destOrd="0" presId="urn:microsoft.com/office/officeart/2005/8/layout/process3"/>
    <dgm:cxn modelId="{B7412F05-E4E8-4C12-9B02-4FECEDDE4F45}" type="presParOf" srcId="{72B8D919-CC1B-4A03-BF42-7B062B210908}" destId="{C964DFD2-01A2-4C99-A626-5C7C4E2D6F10}" srcOrd="0" destOrd="0" presId="urn:microsoft.com/office/officeart/2005/8/layout/process3"/>
    <dgm:cxn modelId="{715D1DE1-694D-42ED-9D8F-55C9F6995D05}" type="presParOf" srcId="{E979E92C-7036-4A34-801C-07EEC78ECCC8}" destId="{3E629942-207D-46C6-AB6B-6B96A1B858E1}" srcOrd="2" destOrd="0" presId="urn:microsoft.com/office/officeart/2005/8/layout/process3"/>
    <dgm:cxn modelId="{4E17C1F3-48A0-4C04-96CC-72D4277FBEC3}" type="presParOf" srcId="{3E629942-207D-46C6-AB6B-6B96A1B858E1}" destId="{8C416B98-0F6D-4348-883C-6C4CD3D5127E}" srcOrd="0" destOrd="0" presId="urn:microsoft.com/office/officeart/2005/8/layout/process3"/>
    <dgm:cxn modelId="{DB99FFA6-E200-4553-8CCD-1B8A1DB65485}" type="presParOf" srcId="{3E629942-207D-46C6-AB6B-6B96A1B858E1}" destId="{A400727B-87F7-43C0-9ADB-49BAEDBE8E54}" srcOrd="1" destOrd="0" presId="urn:microsoft.com/office/officeart/2005/8/layout/process3"/>
    <dgm:cxn modelId="{03C99360-E72B-4FAF-8560-E10FE4E66455}" type="presParOf" srcId="{3E629942-207D-46C6-AB6B-6B96A1B858E1}" destId="{B4FC47F8-BB0E-48E7-AC60-B55D51CF479D}" srcOrd="2" destOrd="0" presId="urn:microsoft.com/office/officeart/2005/8/layout/process3"/>
    <dgm:cxn modelId="{2FFD4950-9247-4A89-AB89-F8373B11B357}" type="presParOf" srcId="{E979E92C-7036-4A34-801C-07EEC78ECCC8}" destId="{CF2D4164-0A03-4716-88BA-3CA4C3D1AD2A}" srcOrd="3" destOrd="0" presId="urn:microsoft.com/office/officeart/2005/8/layout/process3"/>
    <dgm:cxn modelId="{8D9867F9-E857-4A66-BA59-AEB3CABE95D7}" type="presParOf" srcId="{CF2D4164-0A03-4716-88BA-3CA4C3D1AD2A}" destId="{0FB5AF16-FAD8-4F67-AAE2-1B15C8FDEBB3}" srcOrd="0" destOrd="0" presId="urn:microsoft.com/office/officeart/2005/8/layout/process3"/>
    <dgm:cxn modelId="{6A2B7365-1C5E-4346-827D-95E4FF4AB280}" type="presParOf" srcId="{E979E92C-7036-4A34-801C-07EEC78ECCC8}" destId="{6D049229-89F6-4C91-BBDF-242B5B8CAB48}" srcOrd="4" destOrd="0" presId="urn:microsoft.com/office/officeart/2005/8/layout/process3"/>
    <dgm:cxn modelId="{4D0C43B8-3C60-49F4-8BCE-C25AC9C355F4}" type="presParOf" srcId="{6D049229-89F6-4C91-BBDF-242B5B8CAB48}" destId="{663CA7F7-54C3-42FF-A52E-EDEFE52FEEC5}" srcOrd="0" destOrd="0" presId="urn:microsoft.com/office/officeart/2005/8/layout/process3"/>
    <dgm:cxn modelId="{39C10C50-7979-46E1-860B-3FB9C6F2E1D8}" type="presParOf" srcId="{6D049229-89F6-4C91-BBDF-242B5B8CAB48}" destId="{AA174E96-AC04-4CD4-B41C-85612075F2EF}" srcOrd="1" destOrd="0" presId="urn:microsoft.com/office/officeart/2005/8/layout/process3"/>
    <dgm:cxn modelId="{1F5371BC-EE37-4551-B62C-E8DC20B831CE}" type="presParOf" srcId="{6D049229-89F6-4C91-BBDF-242B5B8CAB48}" destId="{C82A45BD-F68D-4934-B361-A6ABDEFD36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4FBDF-9D2E-4656-93F8-B19A4AC9A820}">
      <dsp:nvSpPr>
        <dsp:cNvPr id="0" name=""/>
        <dsp:cNvSpPr/>
      </dsp:nvSpPr>
      <dsp:spPr>
        <a:xfrm>
          <a:off x="3700" y="830003"/>
          <a:ext cx="1682761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Voorbereidingsopdracht</a:t>
          </a:r>
        </a:p>
      </dsp:txBody>
      <dsp:txXfrm>
        <a:off x="3700" y="830003"/>
        <a:ext cx="1682761" cy="345600"/>
      </dsp:txXfrm>
    </dsp:sp>
    <dsp:sp modelId="{72E2F712-4512-4947-AD06-DB1290238AF8}">
      <dsp:nvSpPr>
        <dsp:cNvPr id="0" name=""/>
        <dsp:cNvSpPr/>
      </dsp:nvSpPr>
      <dsp:spPr>
        <a:xfrm>
          <a:off x="348362" y="1175603"/>
          <a:ext cx="1682761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Startpakket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Video (jaar 1 aios)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Checklist</a:t>
          </a:r>
        </a:p>
      </dsp:txBody>
      <dsp:txXfrm>
        <a:off x="371137" y="1198378"/>
        <a:ext cx="1637211" cy="732050"/>
      </dsp:txXfrm>
    </dsp:sp>
    <dsp:sp modelId="{72B8D919-CC1B-4A03-BF42-7B062B210908}">
      <dsp:nvSpPr>
        <dsp:cNvPr id="0" name=""/>
        <dsp:cNvSpPr/>
      </dsp:nvSpPr>
      <dsp:spPr>
        <a:xfrm>
          <a:off x="1941562" y="793324"/>
          <a:ext cx="540813" cy="418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1941562" y="877116"/>
        <a:ext cx="415126" cy="251374"/>
      </dsp:txXfrm>
    </dsp:sp>
    <dsp:sp modelId="{A400727B-87F7-43C0-9ADB-49BAEDBE8E54}">
      <dsp:nvSpPr>
        <dsp:cNvPr id="0" name=""/>
        <dsp:cNvSpPr/>
      </dsp:nvSpPr>
      <dsp:spPr>
        <a:xfrm>
          <a:off x="2706864" y="830003"/>
          <a:ext cx="1682761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Introductie-bijeenkomst</a:t>
          </a:r>
        </a:p>
      </dsp:txBody>
      <dsp:txXfrm>
        <a:off x="2706864" y="830003"/>
        <a:ext cx="1682761" cy="345600"/>
      </dsp:txXfrm>
    </dsp:sp>
    <dsp:sp modelId="{B4FC47F8-BB0E-48E7-AC60-B55D51CF479D}">
      <dsp:nvSpPr>
        <dsp:cNvPr id="0" name=""/>
        <dsp:cNvSpPr/>
      </dsp:nvSpPr>
      <dsp:spPr>
        <a:xfrm>
          <a:off x="3051526" y="1175603"/>
          <a:ext cx="1682761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Informatie over post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Opleiden op de post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Rondleiding</a:t>
          </a:r>
        </a:p>
      </dsp:txBody>
      <dsp:txXfrm>
        <a:off x="3074301" y="1198378"/>
        <a:ext cx="1637211" cy="732050"/>
      </dsp:txXfrm>
    </dsp:sp>
    <dsp:sp modelId="{CF2D4164-0A03-4716-88BA-3CA4C3D1AD2A}">
      <dsp:nvSpPr>
        <dsp:cNvPr id="0" name=""/>
        <dsp:cNvSpPr/>
      </dsp:nvSpPr>
      <dsp:spPr>
        <a:xfrm>
          <a:off x="4644726" y="793324"/>
          <a:ext cx="540813" cy="418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644726" y="877116"/>
        <a:ext cx="415126" cy="251374"/>
      </dsp:txXfrm>
    </dsp:sp>
    <dsp:sp modelId="{AA174E96-AC04-4CD4-B41C-85612075F2EF}">
      <dsp:nvSpPr>
        <dsp:cNvPr id="0" name=""/>
        <dsp:cNvSpPr/>
      </dsp:nvSpPr>
      <dsp:spPr>
        <a:xfrm>
          <a:off x="5410027" y="830003"/>
          <a:ext cx="1682761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Werken op de post</a:t>
          </a:r>
        </a:p>
      </dsp:txBody>
      <dsp:txXfrm>
        <a:off x="5410027" y="830003"/>
        <a:ext cx="1682761" cy="345600"/>
      </dsp:txXfrm>
    </dsp:sp>
    <dsp:sp modelId="{C82A45BD-F68D-4934-B361-A6ABDEFD362E}">
      <dsp:nvSpPr>
        <dsp:cNvPr id="0" name=""/>
        <dsp:cNvSpPr/>
      </dsp:nvSpPr>
      <dsp:spPr>
        <a:xfrm>
          <a:off x="5754689" y="1175603"/>
          <a:ext cx="1682761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rgbClr val="003AAE"/>
              </a:solidFill>
            </a:rPr>
            <a:t>Checklist nalopen</a:t>
          </a:r>
        </a:p>
      </dsp:txBody>
      <dsp:txXfrm>
        <a:off x="5777464" y="1198378"/>
        <a:ext cx="1637211" cy="73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DDD6-903B-3A4E-A030-7248C1AB0C52}" type="datetimeFigureOut">
              <a:t>26-9-2022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1A83-47EF-9F4A-9A60-41DE6E01AFC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Mogelijke afbeeldingen om te gebruiken in kader van spoedzorg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Het woord ‘Voorbeeld’ is eenvoudig te verwijderen door op het woord te gaan staan en deze te verwijderen.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01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690C1-56C1-9F4A-8EBB-B079F164E11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08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woord ‘Lokale afspraken’ is eenvoudig te verwijderen door op het woord te gaan staan en deze te verwijderen.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690C1-56C1-9F4A-8EBB-B079F164E119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04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FB95-56D0-4923-8648-012C31C94DCD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20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869CA8F3-6C5A-4E49-8BF2-2E28E8D23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522" r="701" b="42995"/>
          <a:stretch/>
        </p:blipFill>
        <p:spPr>
          <a:xfrm>
            <a:off x="0" y="738854"/>
            <a:ext cx="9144000" cy="52101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71595F9-AD86-054C-9C04-953F34D005C4}"/>
              </a:ext>
            </a:extLst>
          </p:cNvPr>
          <p:cNvSpPr/>
          <p:nvPr userDrawn="1"/>
        </p:nvSpPr>
        <p:spPr>
          <a:xfrm>
            <a:off x="2" y="570642"/>
            <a:ext cx="4791694" cy="62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955761"/>
            <a:ext cx="3723657" cy="2205870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1" y="750508"/>
            <a:ext cx="5615999" cy="429171"/>
          </a:xfrm>
        </p:spPr>
        <p:txBody>
          <a:bodyPr tIns="0"/>
          <a:lstStyle>
            <a:lvl1pPr marL="0" indent="0" algn="l">
              <a:buNone/>
              <a:defRPr sz="2600">
                <a:solidFill>
                  <a:srgbClr val="A787BD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nl-NL" dirty="0"/>
              <a:t>BOVENTITELSTIJL VAN HET MODEL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714C39-0FDB-8042-B9BA-DDEA51E29BFA}"/>
              </a:ext>
            </a:extLst>
          </p:cNvPr>
          <p:cNvSpPr/>
          <p:nvPr userDrawn="1"/>
        </p:nvSpPr>
        <p:spPr>
          <a:xfrm>
            <a:off x="628650" y="406200"/>
            <a:ext cx="4163046" cy="90000"/>
          </a:xfrm>
          <a:prstGeom prst="rect">
            <a:avLst/>
          </a:prstGeom>
          <a:solidFill>
            <a:srgbClr val="E8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D8160536-B801-664F-9867-C63A66E55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1696" y="1791034"/>
            <a:ext cx="3635612" cy="3188095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725517D-92DE-1C46-B1FE-1FD07926E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979127"/>
            <a:ext cx="4791762" cy="260462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667C0A4F-4EE1-AC40-9435-972868E97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233651"/>
            <a:ext cx="4791762" cy="260462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FBCE35-5F22-6740-B725-C0E5E1CD4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976" y="6227098"/>
            <a:ext cx="46683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6C4F3651-54C7-184C-9469-C224D0E7C79A}"/>
              </a:ext>
            </a:extLst>
          </p:cNvPr>
          <p:cNvGrpSpPr/>
          <p:nvPr userDrawn="1"/>
        </p:nvGrpSpPr>
        <p:grpSpPr>
          <a:xfrm>
            <a:off x="628651" y="2417016"/>
            <a:ext cx="1513188" cy="2220889"/>
            <a:chOff x="628650" y="2417014"/>
            <a:chExt cx="1513188" cy="222088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E1D4F77-6D76-9C4E-8356-B16F629B0321}"/>
                </a:ext>
              </a:extLst>
            </p:cNvPr>
            <p:cNvSpPr/>
            <p:nvPr userDrawn="1"/>
          </p:nvSpPr>
          <p:spPr>
            <a:xfrm>
              <a:off x="628650" y="2417014"/>
              <a:ext cx="1080000" cy="1080000"/>
            </a:xfrm>
            <a:prstGeom prst="rect">
              <a:avLst/>
            </a:prstGeom>
            <a:solidFill>
              <a:srgbClr val="452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C272A940-F42F-8C4B-90D3-4EFFC3E6D455}"/>
                </a:ext>
              </a:extLst>
            </p:cNvPr>
            <p:cNvSpPr txBox="1"/>
            <p:nvPr userDrawn="1"/>
          </p:nvSpPr>
          <p:spPr>
            <a:xfrm>
              <a:off x="628650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69/33/97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452161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1C2B3E6-8B82-BA4B-9283-600AC3D57E79}"/>
              </a:ext>
            </a:extLst>
          </p:cNvPr>
          <p:cNvSpPr txBox="1">
            <a:spLocks/>
          </p:cNvSpPr>
          <p:nvPr userDrawn="1"/>
        </p:nvSpPr>
        <p:spPr>
          <a:xfrm>
            <a:off x="628651" y="145481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5216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sz="3200" dirty="0"/>
              <a:t>Kleur codes</a:t>
            </a:r>
            <a:endParaRPr lang="en-US" sz="32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FBE5B45-DF81-764D-B2B2-7833BCF7CD89}"/>
              </a:ext>
            </a:extLst>
          </p:cNvPr>
          <p:cNvGrpSpPr/>
          <p:nvPr userDrawn="1"/>
        </p:nvGrpSpPr>
        <p:grpSpPr>
          <a:xfrm>
            <a:off x="5442448" y="2417016"/>
            <a:ext cx="1610721" cy="2220889"/>
            <a:chOff x="5168213" y="2417014"/>
            <a:chExt cx="1610721" cy="2220889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5B8952E-4A03-DD4E-BEBA-84ABC45CB55C}"/>
                </a:ext>
              </a:extLst>
            </p:cNvPr>
            <p:cNvSpPr/>
            <p:nvPr userDrawn="1"/>
          </p:nvSpPr>
          <p:spPr>
            <a:xfrm>
              <a:off x="5168214" y="2417014"/>
              <a:ext cx="1080000" cy="1080000"/>
            </a:xfrm>
            <a:prstGeom prst="rect">
              <a:avLst/>
            </a:prstGeom>
            <a:solidFill>
              <a:srgbClr val="98B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00D1B77-3C9B-2846-84C0-30DF1C7A931C}"/>
                </a:ext>
              </a:extLst>
            </p:cNvPr>
            <p:cNvSpPr txBox="1"/>
            <p:nvPr userDrawn="1"/>
          </p:nvSpPr>
          <p:spPr>
            <a:xfrm>
              <a:off x="5168213" y="3649363"/>
              <a:ext cx="1610721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152/179/222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98B3DE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75AC7AA-D256-4F49-8F5E-D5140E72A4F9}"/>
              </a:ext>
            </a:extLst>
          </p:cNvPr>
          <p:cNvGrpSpPr/>
          <p:nvPr userDrawn="1"/>
        </p:nvGrpSpPr>
        <p:grpSpPr>
          <a:xfrm>
            <a:off x="7108975" y="2417016"/>
            <a:ext cx="1513188" cy="2220889"/>
            <a:chOff x="6681402" y="2417014"/>
            <a:chExt cx="1513188" cy="2220889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34116A0-B6E5-2A45-94DA-BD2BDE34127E}"/>
                </a:ext>
              </a:extLst>
            </p:cNvPr>
            <p:cNvSpPr/>
            <p:nvPr userDrawn="1"/>
          </p:nvSpPr>
          <p:spPr>
            <a:xfrm>
              <a:off x="6681402" y="2417014"/>
              <a:ext cx="1080000" cy="1080000"/>
            </a:xfrm>
            <a:prstGeom prst="rect">
              <a:avLst/>
            </a:prstGeom>
            <a:solidFill>
              <a:srgbClr val="E8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129AA534-B57A-9D40-BE39-A8259F376507}"/>
                </a:ext>
              </a:extLst>
            </p:cNvPr>
            <p:cNvSpPr txBox="1"/>
            <p:nvPr userDrawn="1"/>
          </p:nvSpPr>
          <p:spPr>
            <a:xfrm>
              <a:off x="6681402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Oranje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232/65/1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E84133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BFBE506-FC9B-5644-B5BB-EC07479F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A4E764-90FC-6D40-ABF7-BB8163E86B56}"/>
              </a:ext>
            </a:extLst>
          </p:cNvPr>
          <p:cNvGrpSpPr/>
          <p:nvPr userDrawn="1"/>
        </p:nvGrpSpPr>
        <p:grpSpPr>
          <a:xfrm>
            <a:off x="2197645" y="2429852"/>
            <a:ext cx="1620000" cy="2220889"/>
            <a:chOff x="2035026" y="2429850"/>
            <a:chExt cx="1620000" cy="2220889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A3050C6-E04E-574A-8F90-0DD59B8891B1}"/>
                </a:ext>
              </a:extLst>
            </p:cNvPr>
            <p:cNvSpPr/>
            <p:nvPr userDrawn="1"/>
          </p:nvSpPr>
          <p:spPr>
            <a:xfrm>
              <a:off x="2035026" y="2429850"/>
              <a:ext cx="1080000" cy="1080000"/>
            </a:xfrm>
            <a:prstGeom prst="rect">
              <a:avLst/>
            </a:prstGeom>
            <a:solidFill>
              <a:srgbClr val="A7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765B574C-49B9-4E4D-8C68-5B04FC464F38}"/>
                </a:ext>
              </a:extLst>
            </p:cNvPr>
            <p:cNvSpPr txBox="1"/>
            <p:nvPr userDrawn="1"/>
          </p:nvSpPr>
          <p:spPr>
            <a:xfrm>
              <a:off x="2035026" y="3662199"/>
              <a:ext cx="1620000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167/135/189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A787BD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4607287E-DF71-6A4E-9314-3362D3CB66BB}"/>
              </a:ext>
            </a:extLst>
          </p:cNvPr>
          <p:cNvGrpSpPr/>
          <p:nvPr userDrawn="1"/>
        </p:nvGrpSpPr>
        <p:grpSpPr>
          <a:xfrm>
            <a:off x="3873453" y="2417016"/>
            <a:ext cx="1513188" cy="2220889"/>
            <a:chOff x="3655026" y="2417014"/>
            <a:chExt cx="1513188" cy="2220889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D9783413-7DAF-DF4B-BC8E-6DB58E68989C}"/>
                </a:ext>
              </a:extLst>
            </p:cNvPr>
            <p:cNvSpPr/>
            <p:nvPr userDrawn="1"/>
          </p:nvSpPr>
          <p:spPr>
            <a:xfrm>
              <a:off x="3655026" y="2417014"/>
              <a:ext cx="1080000" cy="1080000"/>
            </a:xfrm>
            <a:prstGeom prst="rect">
              <a:avLst/>
            </a:prstGeom>
            <a:solidFill>
              <a:srgbClr val="003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48F0C18B-1382-074B-9725-504E1D37E235}"/>
                </a:ext>
              </a:extLst>
            </p:cNvPr>
            <p:cNvSpPr txBox="1"/>
            <p:nvPr userDrawn="1"/>
          </p:nvSpPr>
          <p:spPr>
            <a:xfrm>
              <a:off x="3655026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0/58/147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003AAE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0" name="Footer Placeholder 2">
            <a:extLst>
              <a:ext uri="{FF2B5EF4-FFF2-40B4-BE49-F238E27FC236}">
                <a16:creationId xmlns:a16="http://schemas.microsoft.com/office/drawing/2014/main" id="{15698D8C-6029-5B47-9663-3D6D6CD0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78DE3997-0F71-4A44-B173-1EED0F16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9E3F952-0F30-9349-ACE8-93BD1D50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7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551E1-F056-48C1-8BC3-2DBDD1EACB5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5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23912AB-036D-D744-A177-44C1CE923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5941ED0-0CEC-8749-B0A1-B817D7CD0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1999" indent="-251999">
              <a:lnSpc>
                <a:spcPts val="2800"/>
              </a:lnSpc>
              <a:defRPr sz="2200"/>
            </a:lvl1pPr>
            <a:lvl2pPr marL="503997" indent="-251999">
              <a:lnSpc>
                <a:spcPts val="2800"/>
              </a:lnSpc>
              <a:defRPr sz="2200"/>
            </a:lvl2pPr>
            <a:lvl3pPr marL="755996" indent="-251999">
              <a:lnSpc>
                <a:spcPts val="2800"/>
              </a:lnSpc>
              <a:defRPr sz="2200"/>
            </a:lvl3pPr>
            <a:lvl4pPr marL="1007994" indent="-251999">
              <a:lnSpc>
                <a:spcPts val="2800"/>
              </a:lnSpc>
              <a:defRPr sz="2200"/>
            </a:lvl4pPr>
            <a:lvl5pPr marL="1259993" indent="-251999">
              <a:lnSpc>
                <a:spcPts val="2800"/>
              </a:lnSpc>
              <a:defRPr sz="22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DFE1804-37F9-FF44-BB99-C761546E3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B33F4A1-2E8C-8846-8A00-C2FCA967D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3759E3-0B93-ED46-9DA9-875C6CCC6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147" r="701" b="42216"/>
          <a:stretch/>
        </p:blipFill>
        <p:spPr>
          <a:xfrm rot="10800000" flipH="1">
            <a:off x="-1" y="632518"/>
            <a:ext cx="9144001" cy="53164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CF03C6-5C74-8E47-83D2-DC962BBE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054"/>
            <a:ext cx="7881938" cy="2852737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CA239-247D-C547-BEBF-67D6E40F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86900"/>
            <a:ext cx="78819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8FD85-58B4-EF4D-B3D9-99511D0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4147B0-A353-2343-BE7B-A2A8DAF8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‹nr.›</a:t>
            </a:fld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2E1381-2B4A-7346-8093-619D055EE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301A570-37BF-A945-9E33-AC054587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D0ECCC2-153E-9C41-94E1-38DFFA9A7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86AEE745-15EA-6141-AA6D-1ADC398406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8858"/>
            <a:ext cx="4572001" cy="6119145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142" y="1472953"/>
            <a:ext cx="3640210" cy="644314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139" y="2216551"/>
            <a:ext cx="3640211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DDDCE7B-92E3-8B44-8F41-2F53DD910AB0}"/>
              </a:ext>
            </a:extLst>
          </p:cNvPr>
          <p:cNvSpPr/>
          <p:nvPr userDrawn="1"/>
        </p:nvSpPr>
        <p:spPr>
          <a:xfrm>
            <a:off x="4572003" y="299690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E39C55-71A2-4D4D-A13B-E2BF2437D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1"/>
            <a:ext cx="9144000" cy="73885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8870DA-127E-F64C-86BE-92A90342C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CF1A25F-722E-CD4A-9C23-641237ED2D3F}"/>
              </a:ext>
            </a:extLst>
          </p:cNvPr>
          <p:cNvSpPr/>
          <p:nvPr userDrawn="1"/>
        </p:nvSpPr>
        <p:spPr>
          <a:xfrm>
            <a:off x="4572001" y="299689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96F2E1-68A2-6049-A274-AF9365211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32BB8BA-5098-0E46-8A5B-6A06003ED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F5FC77-CD9F-7D42-8BFA-EEED4B4B5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9B8F1F6-FC10-114C-A97F-D264B80C5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8855"/>
            <a:ext cx="9143998" cy="61191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7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47295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216551"/>
            <a:ext cx="7886700" cy="388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000" y="6262497"/>
            <a:ext cx="4320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62497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B258AD-CD3C-FA4F-B905-9E1E6B37C47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4" r:id="rId4"/>
    <p:sldLayoutId id="2147483664" r:id="rId5"/>
    <p:sldLayoutId id="2147483668" r:id="rId6"/>
    <p:sldLayoutId id="2147483666" r:id="rId7"/>
    <p:sldLayoutId id="2147483667" r:id="rId8"/>
    <p:sldLayoutId id="2147483675" r:id="rId9"/>
    <p:sldLayoutId id="2147483672" r:id="rId10"/>
    <p:sldLayoutId id="2147483676" r:id="rId11"/>
  </p:sldLayoutIdLst>
  <p:hf hd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5216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9999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Arial" panose="020B0604020202020204" pitchFamily="34" charset="0"/>
        <a:buChar char="•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9998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9997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19996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9995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isartsopleiding.nl/toolbox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isartsopleiding/leidra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2A24-8A18-AE47-BFB8-9BD824352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955762"/>
            <a:ext cx="3943350" cy="2205870"/>
          </a:xfrm>
        </p:spPr>
        <p:txBody>
          <a:bodyPr/>
          <a:lstStyle/>
          <a:p>
            <a:r>
              <a:rPr lang="nl-NL" dirty="0">
                <a:solidFill>
                  <a:srgbClr val="ECECEC"/>
                </a:solidFill>
              </a:rPr>
              <a:t>Introductie dienstdoen op de post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69D37B-8C2F-DD42-8353-1465D5993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750508"/>
            <a:ext cx="4085392" cy="429171"/>
          </a:xfrm>
        </p:spPr>
        <p:txBody>
          <a:bodyPr/>
          <a:lstStyle/>
          <a:p>
            <a:r>
              <a:rPr lang="nl-NL" dirty="0"/>
              <a:t>Huisartsopleiding op de post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C97AC4-D195-E146-B23A-306F1FD8B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Voorbeeld presentatie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DB2EA2-0E58-D54B-86F3-3C98C5AFA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Versie augustus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E81AF0-1A1A-F54B-8162-4E4DD929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625" y="3148836"/>
            <a:ext cx="3083598" cy="22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FC1A-FEED-494A-8321-0FAEA682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Bereikbaarheid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9694E-EC1D-D74F-B164-9F664E4C8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Adres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Telefoon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Parkeren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………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F810E-D0C9-0441-9072-A154624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10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269FB7-CE37-435D-A3AF-DA53C4CA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20" y="2058605"/>
            <a:ext cx="4663844" cy="36396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475E05-AB45-44A8-A751-F10FD91D2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812" y="2117267"/>
            <a:ext cx="4749196" cy="3084843"/>
          </a:xfrm>
          <a:prstGeom prst="rect">
            <a:avLst/>
          </a:prstGeom>
        </p:spPr>
      </p:pic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A815CBA2-562C-4B9F-A180-931AE7E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87451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0C45F7-0CDC-4C16-A5F8-33BC960C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55" y="3315509"/>
            <a:ext cx="3639627" cy="22557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DEFC1A-FEED-494A-8321-0FAEA682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Toegang tot de post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9694E-EC1D-D74F-B164-9F664E4C8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Badges voor toegang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Afhalen vóór eerste dienst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Afhalen bij ……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Borg …..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UZI-pas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F810E-D0C9-0441-9072-A154624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475E05-AB45-44A8-A751-F10FD91D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84" y="1991532"/>
            <a:ext cx="3590270" cy="2332062"/>
          </a:xfrm>
          <a:prstGeom prst="rect">
            <a:avLst/>
          </a:prstGeom>
        </p:spPr>
      </p:pic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A815CBA2-562C-4B9F-A180-931AE7E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394394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FC1A-FEED-494A-8321-0FAEA682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Soorten/varianten in diensten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F810E-D0C9-0441-9072-A154624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12</a:t>
            </a:fld>
            <a:endParaRPr lang="nl-NL"/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A815CBA2-562C-4B9F-A180-931AE7E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18A458-AB06-4EF0-BD8B-BCD1CADC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987" y="2812312"/>
            <a:ext cx="3231160" cy="2572735"/>
          </a:xfrm>
          <a:prstGeom prst="rect">
            <a:avLst/>
          </a:prstGeom>
        </p:spPr>
      </p:pic>
      <p:graphicFrame>
        <p:nvGraphicFramePr>
          <p:cNvPr id="9" name="Tabel 10">
            <a:extLst>
              <a:ext uri="{FF2B5EF4-FFF2-40B4-BE49-F238E27FC236}">
                <a16:creationId xmlns:a16="http://schemas.microsoft.com/office/drawing/2014/main" id="{E0106F72-7613-48E5-BD29-B11F91F377A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49" y="2216149"/>
          <a:ext cx="5044338" cy="308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169">
                  <a:extLst>
                    <a:ext uri="{9D8B030D-6E8A-4147-A177-3AD203B41FA5}">
                      <a16:colId xmlns:a16="http://schemas.microsoft.com/office/drawing/2014/main" val="1644337290"/>
                    </a:ext>
                  </a:extLst>
                </a:gridCol>
                <a:gridCol w="2522169">
                  <a:extLst>
                    <a:ext uri="{9D8B030D-6E8A-4147-A177-3AD203B41FA5}">
                      <a16:colId xmlns:a16="http://schemas.microsoft.com/office/drawing/2014/main" val="3980980860"/>
                    </a:ext>
                  </a:extLst>
                </a:gridCol>
              </a:tblGrid>
              <a:tr h="514141">
                <a:tc>
                  <a:txBody>
                    <a:bodyPr/>
                    <a:lstStyle/>
                    <a:p>
                      <a:r>
                        <a:rPr lang="nl-NL" dirty="0"/>
                        <a:t>Soort</a:t>
                      </a:r>
                    </a:p>
                  </a:txBody>
                  <a:tcPr>
                    <a:solidFill>
                      <a:srgbClr val="A787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Uren</a:t>
                      </a:r>
                    </a:p>
                  </a:txBody>
                  <a:tcPr>
                    <a:solidFill>
                      <a:srgbClr val="A78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86408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r>
                        <a:rPr lang="nl-NL" dirty="0"/>
                        <a:t>Avond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17.00 - 23.00 uur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72232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A3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17.30 - 23.30 uur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39223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A3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19.00 - 23.00 uur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94985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r>
                        <a:rPr lang="nl-NL" dirty="0"/>
                        <a:t>Dagdienst 	  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8.00 - 17.00 uur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41683"/>
                  </a:ext>
                </a:extLst>
              </a:tr>
              <a:tr h="514141">
                <a:tc>
                  <a:txBody>
                    <a:bodyPr/>
                    <a:lstStyle/>
                    <a:p>
                      <a:r>
                        <a:rPr lang="nl-NL" dirty="0"/>
                        <a:t>Nachtdienst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23.00 - 08.00 uur</a:t>
                      </a:r>
                    </a:p>
                  </a:txBody>
                  <a:tcPr>
                    <a:solidFill>
                      <a:srgbClr val="A3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79725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EF475E05-AB45-44A8-A751-F10FD91D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83" y="2216149"/>
            <a:ext cx="474919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FC1A-FEED-494A-8321-0FAEA682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Medewerkers op de post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9694E-EC1D-D74F-B164-9F664E4C8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2216551"/>
            <a:ext cx="7655271" cy="388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Management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EVA (Eerst Verantwoordelijk Assistente)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Triagist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Omloopassistente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Chauffeurs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Verpleegkundige specialisten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Beveiliger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F810E-D0C9-0441-9072-A154624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13</a:t>
            </a:fld>
            <a:endParaRPr lang="nl-NL"/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A815CBA2-562C-4B9F-A180-931AE7E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475E05-AB45-44A8-A751-F10FD91D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50" y="1886578"/>
            <a:ext cx="474919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FC1A-FEED-494A-8321-0FAEA682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Verzorgingsgebied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9694E-EC1D-D74F-B164-9F664E4C85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Aantal inwoners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Aantal praktijken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Aantal huisartsen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Aantal waarnemers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Waarneemgebied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F810E-D0C9-0441-9072-A154624E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14</a:t>
            </a:fld>
            <a:endParaRPr lang="nl-NL"/>
          </a:p>
        </p:txBody>
      </p:sp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A815CBA2-562C-4B9F-A180-931AE7EC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C5BBDD-CDA3-49B0-9BF6-2A846402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79" y="1832929"/>
            <a:ext cx="3951962" cy="348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475E05-AB45-44A8-A751-F10FD91D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79" y="2652380"/>
            <a:ext cx="4749196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Productiecijfers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9900"/>
          <a:stretch/>
        </p:blipFill>
        <p:spPr>
          <a:xfrm>
            <a:off x="4252403" y="1732137"/>
            <a:ext cx="4140687" cy="4077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hthoek 6"/>
          <p:cNvSpPr/>
          <p:nvPr/>
        </p:nvSpPr>
        <p:spPr>
          <a:xfrm rot="19879656">
            <a:off x="4603754" y="3098684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B5117927-44A5-4C37-8BC8-B2875416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255282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1311007"/>
            <a:ext cx="7886700" cy="616945"/>
          </a:xfrm>
        </p:spPr>
        <p:txBody>
          <a:bodyPr/>
          <a:lstStyle/>
          <a:p>
            <a:r>
              <a:rPr lang="nl-NL" dirty="0"/>
              <a:t>Wie doet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927952"/>
            <a:ext cx="7886700" cy="4176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Regie en hiërarchie op de post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Rolverdeling huisartsen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Verschillende soorten diensten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Afspraken met de apotheek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Afspraken met de SEH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Afspraken in de spoedketen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Afspraken met de thuiszorg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Aanvraag ELV-bed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Sociale kaart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Ruimte voor opleiden</a:t>
            </a:r>
          </a:p>
          <a:p>
            <a:pPr>
              <a:lnSpc>
                <a:spcPct val="150000"/>
              </a:lnSpc>
            </a:pPr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FB17DAB5-8D6A-480E-A186-D2464A14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386509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Informatiesysteem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Telefonie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Medicatie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Instrumentarium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AED/ O2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Pauzeruimte (eten en drinken)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43FDB15D-0CAC-46C7-B206-D90B9664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354016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Instroommanagement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614" y="2535936"/>
            <a:ext cx="7951186" cy="35902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Telefonische triage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Fysieke triage</a:t>
            </a:r>
            <a:endParaRPr lang="en-GB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C488D943-A446-4045-B38F-68E98CD5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60466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Telefonische Triage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Door triagisten op basis van NTS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Onder verantwoordelijkheid telefoonarts/regiearts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Afhankelijk van de urgentiecategorie leidt tot: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Telefonisch consult (autorisatie binnen 1 uur)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Consult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Visite (na overleg met telefoonarts)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Ambulance via MKA (na overleg met telefoon/regiearts)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Verwijzing naar SEH (warm doorverbonden)</a:t>
            </a:r>
          </a:p>
          <a:p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9AA18CA9-9C54-4FFC-B54B-91CA62E3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279422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14436-2CF4-A34E-8C73-D56F52B452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79999" y="6262497"/>
            <a:ext cx="5125491" cy="365125"/>
          </a:xfrm>
        </p:spPr>
        <p:txBody>
          <a:bodyPr/>
          <a:lstStyle/>
          <a:p>
            <a:r>
              <a:rPr lang="nl-NL" dirty="0"/>
              <a:t>Mogelijke afbeeldingen te gebruiken in kader van introductie op post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10A141-5978-C548-90DD-DF9BDBE22E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rPr lang="nl-NL"/>
              <a:t>2</a:t>
            </a:fld>
            <a:endParaRPr lang="nl-NL"/>
          </a:p>
        </p:txBody>
      </p:sp>
      <p:pic>
        <p:nvPicPr>
          <p:cNvPr id="12" name="Afbeelding 1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E96C428-770C-4ACD-B78B-D1550588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80" y="767742"/>
            <a:ext cx="3555507" cy="355550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A87EC4-436D-40D8-B81C-6A0931453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625" y="3439748"/>
            <a:ext cx="2822749" cy="282274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0A156A4-62BF-471D-8EA1-E9E95C61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07" y="737020"/>
            <a:ext cx="3555508" cy="35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en-US"/>
              <a:t>Ketenbrede urgentiecategorieën</a:t>
            </a:r>
          </a:p>
        </p:txBody>
      </p:sp>
      <p:graphicFrame>
        <p:nvGraphicFramePr>
          <p:cNvPr id="71836" name="Group 156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5181601"/>
        </p:xfrm>
        <a:graphic>
          <a:graphicData uri="http://schemas.openxmlformats.org/drawingml/2006/table">
            <a:tbl>
              <a:tblPr/>
              <a:tblGrid>
                <a:gridCol w="167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Urgentie-code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Urgentienaam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Omschrijving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Respons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Reanimatie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Uitval vitale functies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Onmiddellijk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Levensbedreigend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Instabiele vitale functies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Zo snel mogelijk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Spoed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Bedreiging vitale functies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Binnen een uur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Dringend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Reële kans op schade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Binnen enige uren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Niet dringend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Verwaarloosbare kans op schade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Beoordeling binnen 24 uur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Advies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Geen kans op schade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74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567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35088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145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717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289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861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43300" fontAlgn="base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Zelfzorg/niet urgent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8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Fysieke triage/ Triage aanlopers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Door triagisten op basis van NTS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Onder verantwoordelijkheid telefoonarts/regiearts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Afhankelijk van urgentiecategorie leidt tot: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Terug  verwijzing eigen huisarts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Consult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200" dirty="0"/>
              <a:t>Directe verwijzing naar SEH: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200" dirty="0" err="1"/>
              <a:t>ZorgDomein</a:t>
            </a:r>
            <a:r>
              <a:rPr lang="nl-NL" sz="2200" dirty="0"/>
              <a:t>?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pPr marL="400050" lvl="1" indent="0">
              <a:buNone/>
            </a:pPr>
            <a:endParaRPr lang="nl-NL" dirty="0"/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F6B85FA7-5F83-4BE8-B867-7F04C12C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951" y="4638404"/>
            <a:ext cx="4413575" cy="206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/>
          <p:cNvSpPr/>
          <p:nvPr/>
        </p:nvSpPr>
        <p:spPr>
          <a:xfrm rot="19879656">
            <a:off x="5571771" y="4888363"/>
            <a:ext cx="3478236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16961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Spreekuur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Patiënt meldt zich bij balieassistente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In Informatiesysteem geregistreerd als aanwezig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Arts verandert de status en roept patiënt naar binnen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Afhandelen in Informatiesysteem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290788" y="4200803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51BF051-10BC-47EB-9488-82CD96DE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379483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Verwijzen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Huisarts neemt telefonisch contact op met specialist</a:t>
            </a:r>
          </a:p>
          <a:p>
            <a:pPr>
              <a:lnSpc>
                <a:spcPct val="150000"/>
              </a:lnSpc>
            </a:pPr>
            <a:r>
              <a:rPr lang="nl-NL" dirty="0"/>
              <a:t>Verwijzing via </a:t>
            </a:r>
            <a:r>
              <a:rPr lang="nl-NL" dirty="0" err="1"/>
              <a:t>ZorgDomein</a:t>
            </a:r>
            <a:r>
              <a:rPr lang="nl-NL" dirty="0"/>
              <a:t>? </a:t>
            </a:r>
          </a:p>
          <a:p>
            <a:pPr>
              <a:lnSpc>
                <a:spcPct val="150000"/>
              </a:lnSpc>
            </a:pPr>
            <a:r>
              <a:rPr lang="nl-NL" dirty="0"/>
              <a:t>Omloopassistente kondigt patiënt aan met vermelding urgentie bij secretaresse SEH/ coördinerende verpleegkundige SEH</a:t>
            </a:r>
          </a:p>
          <a:p>
            <a:pPr>
              <a:lnSpc>
                <a:spcPct val="150000"/>
              </a:lnSpc>
            </a:pPr>
            <a:r>
              <a:rPr lang="nl-NL" dirty="0"/>
              <a:t>Coördinerend verpleegkundige geeft aan waar patiënt naar toe gebracht dient te worden</a:t>
            </a:r>
          </a:p>
          <a:p>
            <a:pPr>
              <a:lnSpc>
                <a:spcPct val="150000"/>
              </a:lnSpc>
            </a:pPr>
            <a:r>
              <a:rPr lang="nl-NL" dirty="0"/>
              <a:t>Omloopassistente begeleidt patiënt naar afgesproken ruimte</a:t>
            </a:r>
          </a:p>
          <a:p>
            <a:pPr>
              <a:lnSpc>
                <a:spcPct val="150000"/>
              </a:lnSpc>
            </a:pPr>
            <a:r>
              <a:rPr lang="nl-NL" dirty="0"/>
              <a:t>Binnen 10 minuten vindt fysieke en schriftelijke overdracht plaats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E80B4594-074B-4BE8-97DD-5D55B08E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89982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Reanimatie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SEH ingezet voor reanimaties op SEH en HAP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Intern alarmeren via “lijn 2”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Alarmeren via interne telefoonnummer 11111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SEH neemt eigen reanimatiekar mee</a:t>
            </a:r>
          </a:p>
          <a:p>
            <a:pPr>
              <a:lnSpc>
                <a:spcPct val="150000"/>
              </a:lnSpc>
            </a:pPr>
            <a:endParaRPr lang="nl-NL" sz="2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4305DB94-AA2A-4C94-AF49-A0A885B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38225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Eigen laboratorium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Ziekenhuislaboratorium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ECG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Röntgendiagnostiek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3502437" y="3838171"/>
            <a:ext cx="5107737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afspraken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90E6F2EF-4ECD-48B5-ACB7-42CE58F4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423709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Apotheek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Poli-apotheek?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Spoedapotheek?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Dienstdoende apotheek in de regio?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3502437" y="3838171"/>
            <a:ext cx="5107737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Lokale afspraken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BBADBD9D-ADD6-4C74-9D9F-E6B91C48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28040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Beveiliging &amp; Bewaking aanwezig tijdens ANW-uren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Beveiliger heeft intern telefoontoestel van de HAP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Vluchtdeur in elke spreekkamer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Stille alarmen onder alle bureaus HAP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Bij alarm komt beveiliger naar spreekkamer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3F6A263-066A-4134-8354-32989CAB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11988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van de dienst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Overdracht van bijzondere patiënten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Bijzonderheden van dienst melden in logboek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Korte evaluatie met dienstdoende medewerkers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E040A23-BF83-4FBC-871A-4945E123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2973063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Handboek met werkafspraken en protocollen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Melding Incidenten Patiëntenzorg Huisartsenvoorziening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Klachtenregeling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….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225E646E-9662-47D5-BA1D-6C4613A2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6223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1636C-8589-2E4A-BE33-FA69B7F9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B96D2-189B-6049-B88B-C98A9130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610997"/>
            <a:ext cx="7886700" cy="3493553"/>
          </a:xfrm>
        </p:spPr>
        <p:txBody>
          <a:bodyPr/>
          <a:lstStyle/>
          <a:p>
            <a:pPr marL="0" indent="0">
              <a:buNone/>
            </a:pPr>
            <a:r>
              <a:rPr lang="nl-NL" sz="2200" b="1" dirty="0">
                <a:solidFill>
                  <a:srgbClr val="A787BD"/>
                </a:solidFill>
              </a:rPr>
              <a:t>Medewerkers stellen zich zelf voor:</a:t>
            </a: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sz="2200" b="1" dirty="0"/>
              <a:t>Suggestie voor aanwezigheid:</a:t>
            </a:r>
          </a:p>
          <a:p>
            <a:pPr marL="0" indent="0">
              <a:buNone/>
            </a:pPr>
            <a:endParaRPr lang="nl-NL" sz="2200" b="1" dirty="0"/>
          </a:p>
          <a:p>
            <a:r>
              <a:rPr lang="nl-NL" sz="2200" dirty="0"/>
              <a:t>Manager van de post</a:t>
            </a:r>
          </a:p>
          <a:p>
            <a:endParaRPr lang="nl-NL" sz="2200" dirty="0"/>
          </a:p>
          <a:p>
            <a:r>
              <a:rPr lang="nl-NL" sz="2200" dirty="0" err="1"/>
              <a:t>Triagiste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Chauffeur 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Opleidingscoördinator</a:t>
            </a:r>
          </a:p>
          <a:p>
            <a:endParaRPr lang="nl-NL" sz="2200" dirty="0"/>
          </a:p>
          <a:p>
            <a:r>
              <a:rPr lang="nl-NL" sz="2200" dirty="0"/>
              <a:t>Evt. iemand van IT voor toegang tot de systemen.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B153DF02-B7E0-FC4A-9945-A6696B19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C89226FD-002F-DC48-B14D-D52DFF10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81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A8513-2097-444D-AB20-5F337CDF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Opleiden op de post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F158F8-7588-46FA-864A-0942F61AD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85" y="3429000"/>
            <a:ext cx="1755800" cy="130465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D82855-BEA9-4F5D-A3DB-D92FB805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845EA7-17C4-4DEE-ADC5-E0EF7301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60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A3CB0FC9-5F81-43D2-92CB-67F69E5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6310" r="17494"/>
          <a:stretch/>
        </p:blipFill>
        <p:spPr>
          <a:xfrm>
            <a:off x="637862" y="1399142"/>
            <a:ext cx="8042823" cy="337922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60853" y="5277909"/>
            <a:ext cx="8052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https://www.huisartsopleiding.nl/opleidingsprogramma/themas-en-kbas/spoedeisende-zorg/</a:t>
            </a:r>
          </a:p>
        </p:txBody>
      </p:sp>
    </p:spTree>
    <p:extLst>
      <p:ext uri="{BB962C8B-B14F-4D97-AF65-F5344CB8AC3E}">
        <p14:creationId xmlns:p14="http://schemas.microsoft.com/office/powerpoint/2010/main" val="81116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2D5ADD62-DF83-4B4C-8228-14DD4748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81739" y="1069881"/>
            <a:ext cx="7886700" cy="644525"/>
          </a:xfrm>
        </p:spPr>
        <p:txBody>
          <a:bodyPr/>
          <a:lstStyle/>
          <a:p>
            <a:r>
              <a:rPr lang="nl-NL" dirty="0"/>
              <a:t>Leren &amp; Werken: wie?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C7B260E-4EDA-4823-B5D0-8204C49F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40" y="1828252"/>
            <a:ext cx="616359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4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Opleidingscoördinator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b="1" dirty="0"/>
              <a:t>Faciliteert onderwijs op de post: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Voorwaarden voor observatie/ leren/onderwijs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Opname apparatuur op kamer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Meekijkfunctie 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Taken passend bij instroom management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Dienstdoen met supervisie op afstand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Aios volgmodule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…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DF49C68-A8B3-4C92-9017-50D272C5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573286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Leren op de post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Meekijken met opleider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Zelf consulten doen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Observeren door opleider (direct of via meekijkmodule)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Visites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Meeluisteren met </a:t>
            </a:r>
            <a:r>
              <a:rPr lang="nl-NL" sz="2200" dirty="0" err="1"/>
              <a:t>triagiste</a:t>
            </a: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Triëren, autoriseren en superviseren met (waarnemend) opleider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Gebruik van feedbackinstrumenten (zoals  KPB)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Nabespreken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IOP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5094129" y="4921274"/>
            <a:ext cx="317881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6DE7B554-3500-40EC-A0F3-22DF702F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2070815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Leren &amp; werken: hoeveel?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Minimaal 20 diensten per opleidingsjaar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Opnemen in E-portfolio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Opgenomen in beoordelingsdossier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Verdeling A(N)W,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Overleg met opleider/HAB indien je aantal niet haalt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4568C21F-F872-4591-A2E3-E0645F4B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4226403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Monitoren voortgang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2216551"/>
            <a:ext cx="8373306" cy="388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 Jaar 1 maand 6: voortgangsgesprek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Jaar 1 maand 9: Voortgangsgesprek in kader go/ no go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Jaar 3 maand 6: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Voortgangsgesprek met beoordeling supervisie op afstand.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Bekwaamheidsverklaring supervisie op afstand tekenen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Bekwaamheidsverklaring supervisie op afstand opnemen in E-portfolio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F0F0D39A-E064-462E-96A3-FBC7F07F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425226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Dienstdoen met supervisie op afstand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Halverwege het jaar 3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Aios heeft bekwaamheidsverklaring supervisie op afstand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Vijf diensten, maximaal 8, waarvan bij voorkeur twee nachtdiensten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Opleider beschikbaar en bereikbaar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Aios gaat hiermee akkoord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Het koppel start samen op en sluit samen af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Productie koppel minimaal productie één huisarts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Opleider springt bij als wachttijd post oploopt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106EF836-ED82-4EB1-AF2D-2C39D4B7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2721105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Delegeren van opleiderstaken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614" y="2117267"/>
            <a:ext cx="7951186" cy="40088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Een niet-opleidende huisarts kan als waarnemend opleider optreden, mits deze voldoet aan de volgende strikte voorwaarden: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minimaal 3 jaar praktijkervaring (ten minste 0,5 fte)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ten minste 20 diensten verricht op de betreffende huisartsenpost</a:t>
            </a:r>
          </a:p>
          <a:p>
            <a:pPr>
              <a:lnSpc>
                <a:spcPct val="150000"/>
              </a:lnSpc>
            </a:pPr>
            <a:r>
              <a:rPr lang="en-GB" sz="2200" dirty="0" err="1"/>
              <a:t>aantoonbare</a:t>
            </a:r>
            <a:r>
              <a:rPr lang="en-GB" sz="2200" dirty="0"/>
              <a:t> </a:t>
            </a:r>
            <a:r>
              <a:rPr lang="en-GB" sz="2200" dirty="0" err="1"/>
              <a:t>affiniteit</a:t>
            </a:r>
            <a:r>
              <a:rPr lang="en-GB" sz="2200" dirty="0"/>
              <a:t> met </a:t>
            </a:r>
            <a:r>
              <a:rPr lang="en-GB" sz="2200" dirty="0" err="1"/>
              <a:t>opleiden</a:t>
            </a:r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FA97AF48-CA59-492B-A3A8-A85F01A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3877309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observatie en nabespreking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614" y="2036064"/>
            <a:ext cx="7951186" cy="4090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Afstemming door koppel met Eerst Verantwoordelijke Assistente bij start van de dienst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Tijdens de dienst (30 minuten) of ruimte na elk consult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Alleen als het niet te druk is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Knelpunten noteren in registratieformulier</a:t>
            </a:r>
          </a:p>
          <a:p>
            <a:pPr>
              <a:lnSpc>
                <a:spcPct val="150000"/>
              </a:lnSpc>
            </a:pPr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F97B0AFA-0034-43CD-9740-CC1E95B1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6492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47710-A5A1-4D05-B587-9641B77E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introductie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3933E36-17C5-4E4C-9A1E-911792337C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117268"/>
          <a:ext cx="7441152" cy="278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737BC790-1D72-2F4C-9BE1-C35D1E78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EB74F66-4359-D94C-BC5A-22E138D0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4</a:t>
            </a:fld>
            <a:endParaRPr lang="nl-NL"/>
          </a:p>
        </p:txBody>
      </p:sp>
      <p:sp>
        <p:nvSpPr>
          <p:cNvPr id="8" name="Pijl-rechts 9">
            <a:extLst>
              <a:ext uri="{FF2B5EF4-FFF2-40B4-BE49-F238E27FC236}">
                <a16:creationId xmlns:a16="http://schemas.microsoft.com/office/drawing/2014/main" id="{AAC34E62-D70F-4D14-AAAD-877AF34EF8F9}"/>
              </a:ext>
            </a:extLst>
          </p:cNvPr>
          <p:cNvSpPr/>
          <p:nvPr/>
        </p:nvSpPr>
        <p:spPr>
          <a:xfrm>
            <a:off x="948853" y="4740733"/>
            <a:ext cx="6517268" cy="644314"/>
          </a:xfrm>
          <a:prstGeom prst="rightArrow">
            <a:avLst/>
          </a:prstGeom>
          <a:solidFill>
            <a:schemeClr val="lt1">
              <a:alpha val="68000"/>
            </a:schemeClr>
          </a:solidFill>
          <a:ln>
            <a:solidFill>
              <a:srgbClr val="003AA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i="1" dirty="0">
                <a:solidFill>
                  <a:srgbClr val="003AAE"/>
                </a:solidFill>
              </a:rPr>
              <a:t>Checklist ‘Dienstdoen op de post’</a:t>
            </a:r>
          </a:p>
        </p:txBody>
      </p:sp>
    </p:spTree>
    <p:extLst>
      <p:ext uri="{BB962C8B-B14F-4D97-AF65-F5344CB8AC3E}">
        <p14:creationId xmlns:p14="http://schemas.microsoft.com/office/powerpoint/2010/main" val="3186235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&amp; Meekijken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Begin van de dienst melden Eerst Verantwoordelijke Assistente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Apparatuur staat in kamer …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Zie de richtlijnen </a:t>
            </a:r>
            <a:r>
              <a:rPr lang="nl-NL" sz="2200" dirty="0">
                <a:hlinkClick r:id="rId2"/>
              </a:rPr>
              <a:t>https://www.huisartsopleiding.nl/toolbox/</a:t>
            </a:r>
            <a:r>
              <a:rPr lang="nl-NL" sz="2200" dirty="0"/>
              <a:t>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Video’s mogen post niet verlaten, </a:t>
            </a:r>
            <a:r>
              <a:rPr lang="nl-NL" sz="2200" dirty="0" err="1"/>
              <a:t>muv</a:t>
            </a:r>
            <a:r>
              <a:rPr lang="nl-NL" sz="2200" dirty="0"/>
              <a:t> beveiligde opslag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Meekijkmodule omzeilt dat discussiepunt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8176CC69-9566-46CA-B838-42D15229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597332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Rondleiding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FF3EC4-AF96-4D8C-B4A5-6533117D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75" y="3260324"/>
            <a:ext cx="1883670" cy="18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Kamerindeling en looplijnen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Wat ligt waar?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Bekijken visite-auto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Oefenen met ICT systeem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 rot="19879656">
            <a:off x="4477508" y="4532170"/>
            <a:ext cx="4287580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VOORBEELD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CB3C6A44-77FF-43CB-B140-C369807A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651294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Veel succes!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E72A51-EB73-4301-9C24-F824D2AE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205" y="3632336"/>
            <a:ext cx="1755800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6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614" y="2279904"/>
            <a:ext cx="7951186" cy="38462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Locatiemanager Huisartsenpost: Naam, telefoon en mailadres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Opleidingscoördinator: Naam, telefoon en mailadres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Leidraad Diensten: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nl-NL" sz="2200" dirty="0">
                <a:hlinkClick r:id="rId2"/>
              </a:rPr>
              <a:t>https://www.huisartsopleiding/leidraad</a:t>
            </a:r>
            <a:r>
              <a:rPr lang="nl-NL" sz="2200" dirty="0"/>
              <a:t>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6874-5530-004C-9748-CB666A561DD5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D9353B6A-50F6-4652-8EFB-125D61FF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 dirty="0"/>
              <a:t>Presentatie Introductie op de post</a:t>
            </a:r>
          </a:p>
        </p:txBody>
      </p:sp>
    </p:spTree>
    <p:extLst>
      <p:ext uri="{BB962C8B-B14F-4D97-AF65-F5344CB8AC3E}">
        <p14:creationId xmlns:p14="http://schemas.microsoft.com/office/powerpoint/2010/main" val="188565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C82EF-C692-934B-8F9A-A83ADAAC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Voorbereidingsopdrachten</a:t>
            </a: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B14036-DE5B-0247-96ED-F91D830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28237F-C9E7-324E-9363-23AC64B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F295D9-983E-4223-B582-02B067A65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66" y="909903"/>
            <a:ext cx="2417572" cy="2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A02F0-EB10-4AC1-930F-001EB297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Voorbereidingsopdrachten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E1A72-F61D-48ED-8E7C-9CBA28F5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Startpakket</a:t>
            </a:r>
          </a:p>
          <a:p>
            <a:r>
              <a:rPr lang="nl-NL" dirty="0"/>
              <a:t>Video ‘Aios op de Huisartsenpost’ (jaar 1 aios)</a:t>
            </a:r>
          </a:p>
          <a:p>
            <a:r>
              <a:rPr lang="nl-NL" dirty="0"/>
              <a:t>Checklist ‘Dienstdoen op de Post’</a:t>
            </a:r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83AF6266-F7DB-6B47-9BE9-75BFA11C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A5BE68F-99E8-1844-AE30-9910F574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47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A02F0-EB10-4AC1-930F-001EB297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Voorbereidingsopdrachten -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E1A72-F61D-48ED-8E7C-9CBA28F5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viel je op?</a:t>
            </a:r>
          </a:p>
          <a:p>
            <a:r>
              <a:rPr lang="nl-NL" dirty="0"/>
              <a:t>Wat weet je al?</a:t>
            </a:r>
          </a:p>
          <a:p>
            <a:r>
              <a:rPr lang="nl-NL" dirty="0"/>
              <a:t>Welke vragen heb je nog?</a:t>
            </a:r>
          </a:p>
          <a:p>
            <a:endParaRPr lang="nl-NL" dirty="0"/>
          </a:p>
          <a:p>
            <a:r>
              <a:rPr lang="nl-NL" dirty="0"/>
              <a:t>Bewust van het verschil tussen werken op de post </a:t>
            </a:r>
            <a:br>
              <a:rPr lang="nl-NL" dirty="0"/>
            </a:br>
            <a:r>
              <a:rPr lang="nl-NL" dirty="0"/>
              <a:t>en in de dagpraktijk?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2A419407-960E-EC41-BCBD-F7667274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2605042-A4A6-454C-9706-1BEEE330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9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AEE5B4A-0236-4C48-845B-67BF6499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Checklist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CA099A-34BD-5246-AC34-956A522D5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200" dirty="0"/>
              <a:t>In samenspraak met je opleider ga je aan de hand van de checklist na of je alle noodzakelijke kennis hebt:</a:t>
            </a:r>
          </a:p>
          <a:p>
            <a:pPr lvl="1">
              <a:lnSpc>
                <a:spcPct val="150000"/>
              </a:lnSpc>
            </a:pPr>
            <a:r>
              <a:rPr lang="nl-NL" sz="2200" dirty="0"/>
              <a:t>Voorafgaand aan de 1e dienst</a:t>
            </a:r>
          </a:p>
          <a:p>
            <a:pPr lvl="1">
              <a:lnSpc>
                <a:spcPct val="150000"/>
              </a:lnSpc>
            </a:pPr>
            <a:r>
              <a:rPr lang="nl-NL" sz="2200" dirty="0"/>
              <a:t>Tijdens de eerste 3 diensten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BD737F23-7399-9840-BEBF-E1DD00D5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0ECEF69F-4389-C241-98F5-19528B97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8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C10B236-1627-E24D-9A08-0153271868DB}"/>
              </a:ext>
            </a:extLst>
          </p:cNvPr>
          <p:cNvSpPr/>
          <p:nvPr/>
        </p:nvSpPr>
        <p:spPr>
          <a:xfrm>
            <a:off x="9144000" y="-532435"/>
            <a:ext cx="3784922" cy="1035934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3946EBD-8FEB-1E4E-8F85-2BF9643F195A}"/>
              </a:ext>
            </a:extLst>
          </p:cNvPr>
          <p:cNvSpPr/>
          <p:nvPr/>
        </p:nvSpPr>
        <p:spPr>
          <a:xfrm>
            <a:off x="-2743200" y="6858000"/>
            <a:ext cx="15151260" cy="296890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6AAD5B28-C4A1-450E-AD47-8F97EFFEB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818350">
            <a:off x="5397553" y="1396577"/>
            <a:ext cx="3068653" cy="4342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338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C82EF-C692-934B-8F9A-A83ADAAC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Informatie over de post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B14036-DE5B-0247-96ED-F91D830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Introductie dienst doen op de post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28237F-C9E7-324E-9363-23AC64B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9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C5247C-D309-4D01-B384-1928E0B5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89" y="1038686"/>
            <a:ext cx="2596103" cy="25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poedzorg-2021">
      <a:dk1>
        <a:srgbClr val="005496"/>
      </a:dk1>
      <a:lt1>
        <a:srgbClr val="FFFFFF"/>
      </a:lt1>
      <a:dk2>
        <a:srgbClr val="C6CBD3"/>
      </a:dk2>
      <a:lt2>
        <a:srgbClr val="E7E9EC"/>
      </a:lt2>
      <a:accent1>
        <a:srgbClr val="003AAE"/>
      </a:accent1>
      <a:accent2>
        <a:srgbClr val="97B2DE"/>
      </a:accent2>
      <a:accent3>
        <a:srgbClr val="442061"/>
      </a:accent3>
      <a:accent4>
        <a:srgbClr val="A686BD"/>
      </a:accent4>
      <a:accent5>
        <a:srgbClr val="E74132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C13F36D603F46A9609BF510C2657A" ma:contentTypeVersion="12" ma:contentTypeDescription="Een nieuw document maken." ma:contentTypeScope="" ma:versionID="772c9d9ba56f334f2f7beab43992910d">
  <xsd:schema xmlns:xsd="http://www.w3.org/2001/XMLSchema" xmlns:xs="http://www.w3.org/2001/XMLSchema" xmlns:p="http://schemas.microsoft.com/office/2006/metadata/properties" xmlns:ns3="d53899b7-c046-4cae-9f0a-af4867d0a110" xmlns:ns4="6348f4fb-02c4-4432-9b94-49bf5045d527" targetNamespace="http://schemas.microsoft.com/office/2006/metadata/properties" ma:root="true" ma:fieldsID="6ea0bf1e3ce353387d8cf298b1eea58f" ns3:_="" ns4:_="">
    <xsd:import namespace="d53899b7-c046-4cae-9f0a-af4867d0a110"/>
    <xsd:import namespace="6348f4fb-02c4-4432-9b94-49bf5045d5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899b7-c046-4cae-9f0a-af4867d0a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8f4fb-02c4-4432-9b94-49bf5045d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87CB7-76D2-43E9-963D-74EC2FAF3B29}">
  <ds:schemaRefs>
    <ds:schemaRef ds:uri="http://purl.org/dc/elements/1.1/"/>
    <ds:schemaRef ds:uri="http://schemas.microsoft.com/office/2006/metadata/properties"/>
    <ds:schemaRef ds:uri="http://purl.org/dc/terms/"/>
    <ds:schemaRef ds:uri="d53899b7-c046-4cae-9f0a-af4867d0a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48f4fb-02c4-4432-9b94-49bf5045d52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58DCAD-75F2-466E-923D-FCC353B51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899b7-c046-4cae-9f0a-af4867d0a110"/>
    <ds:schemaRef ds:uri="6348f4fb-02c4-4432-9b94-49bf5045d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EEFBAD-06D9-4335-96A9-76975CA61B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1369</Words>
  <Application>Microsoft Office PowerPoint</Application>
  <PresentationFormat>Diavoorstelling (4:3)</PresentationFormat>
  <Paragraphs>372</Paragraphs>
  <Slides>44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Calibri</vt:lpstr>
      <vt:lpstr>Systeemlettertype</vt:lpstr>
      <vt:lpstr>Wingdings</vt:lpstr>
      <vt:lpstr>Kantoorthema</vt:lpstr>
      <vt:lpstr>Introductie dienstdoen op de post</vt:lpstr>
      <vt:lpstr>PowerPoint-presentatie</vt:lpstr>
      <vt:lpstr>Welkom</vt:lpstr>
      <vt:lpstr>Opzet introductie</vt:lpstr>
      <vt:lpstr>Voorbereidingsopdrachten</vt:lpstr>
      <vt:lpstr>Voorbereidingsopdrachten</vt:lpstr>
      <vt:lpstr>Voorbereidingsopdrachten - vervolg</vt:lpstr>
      <vt:lpstr>Checklist</vt:lpstr>
      <vt:lpstr>Informatie over de post</vt:lpstr>
      <vt:lpstr>Bereikbaarheid</vt:lpstr>
      <vt:lpstr>Toegang tot de post</vt:lpstr>
      <vt:lpstr>Soorten/varianten in diensten</vt:lpstr>
      <vt:lpstr>Medewerkers op de post </vt:lpstr>
      <vt:lpstr>Verzorgingsgebied </vt:lpstr>
      <vt:lpstr>Productiecijfers</vt:lpstr>
      <vt:lpstr>Wie doet wat?</vt:lpstr>
      <vt:lpstr>Infrastructuur</vt:lpstr>
      <vt:lpstr>Instroommanagement</vt:lpstr>
      <vt:lpstr>Telefonische Triage</vt:lpstr>
      <vt:lpstr>Ketenbrede urgentiecategorieën</vt:lpstr>
      <vt:lpstr>Fysieke triage/ Triage aanlopers</vt:lpstr>
      <vt:lpstr>Spreekuur</vt:lpstr>
      <vt:lpstr>Verwijzen</vt:lpstr>
      <vt:lpstr>Reanimatie </vt:lpstr>
      <vt:lpstr>Diagnostiek</vt:lpstr>
      <vt:lpstr>Apotheek</vt:lpstr>
      <vt:lpstr>Veiligheid</vt:lpstr>
      <vt:lpstr>Einde van de dienst</vt:lpstr>
      <vt:lpstr>Kwaliteitsbeleid</vt:lpstr>
      <vt:lpstr>Opleiden op de post</vt:lpstr>
      <vt:lpstr>PowerPoint-presentatie</vt:lpstr>
      <vt:lpstr>Leren &amp; Werken: wie?</vt:lpstr>
      <vt:lpstr>Opleidingscoördinator</vt:lpstr>
      <vt:lpstr>Leren op de post</vt:lpstr>
      <vt:lpstr>Leren &amp; werken: hoeveel?</vt:lpstr>
      <vt:lpstr>Monitoren voortgang</vt:lpstr>
      <vt:lpstr>Dienstdoen met supervisie op afstand</vt:lpstr>
      <vt:lpstr>Delegeren van opleiderstaken</vt:lpstr>
      <vt:lpstr>Ruimte voor observatie en nabespreking</vt:lpstr>
      <vt:lpstr>Video &amp; Meekijken</vt:lpstr>
      <vt:lpstr>Rondleiding</vt:lpstr>
      <vt:lpstr>Rondleiding</vt:lpstr>
      <vt:lpstr>Vragen?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introductie dienstdoen op de post</dc:title>
  <dc:subject/>
  <dc:creator>Huisartsopleiding Nederland &amp; Huisartsenpost Voor Spoed</dc:creator>
  <cp:keywords/>
  <dc:description/>
  <cp:lastModifiedBy>Karin Slotman</cp:lastModifiedBy>
  <cp:revision>71</cp:revision>
  <dcterms:created xsi:type="dcterms:W3CDTF">2020-04-15T07:37:47Z</dcterms:created>
  <dcterms:modified xsi:type="dcterms:W3CDTF">2022-09-26T09:05:11Z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0x01010019FC13F36D603F46A9609BF510C2657A</vt:lpwstr>
  </property>
</Properties>
</file>