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302" r:id="rId3"/>
    <p:sldId id="300" r:id="rId4"/>
    <p:sldId id="301" r:id="rId5"/>
    <p:sldId id="317" r:id="rId6"/>
    <p:sldId id="305" r:id="rId7"/>
    <p:sldId id="280" r:id="rId8"/>
    <p:sldId id="307" r:id="rId9"/>
    <p:sldId id="309" r:id="rId10"/>
    <p:sldId id="306" r:id="rId11"/>
    <p:sldId id="281" r:id="rId12"/>
    <p:sldId id="310" r:id="rId13"/>
    <p:sldId id="311" r:id="rId14"/>
    <p:sldId id="313" r:id="rId15"/>
    <p:sldId id="312" r:id="rId16"/>
    <p:sldId id="314" r:id="rId17"/>
    <p:sldId id="316" r:id="rId18"/>
    <p:sldId id="315" r:id="rId19"/>
    <p:sldId id="282" r:id="rId20"/>
    <p:sldId id="318" r:id="rId21"/>
    <p:sldId id="319" r:id="rId2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A00"/>
    <a:srgbClr val="B4C830"/>
    <a:srgbClr val="A0AAC2"/>
    <a:srgbClr val="082A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60" autoAdjust="0"/>
    <p:restoredTop sz="96405" autoAdjust="0"/>
  </p:normalViewPr>
  <p:slideViewPr>
    <p:cSldViewPr snapToGrid="0" snapToObjects="1">
      <p:cViewPr varScale="1">
        <p:scale>
          <a:sx n="131" d="100"/>
          <a:sy n="131" d="100"/>
        </p:scale>
        <p:origin x="1400"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AC209B-C16F-BC41-AC25-F59F2D06BC0B}" type="datetimeFigureOut">
              <a:rPr lang="nl-NL" smtClean="0"/>
              <a:t>26-05-2021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AD0ECB-8DCF-5C4E-958F-641CE9A5DC92}" type="slidenum">
              <a:rPr lang="nl-NL" smtClean="0"/>
              <a:t>‹nr.›</a:t>
            </a:fld>
            <a:endParaRPr lang="nl-NL"/>
          </a:p>
        </p:txBody>
      </p:sp>
    </p:spTree>
    <p:extLst>
      <p:ext uri="{BB962C8B-B14F-4D97-AF65-F5344CB8AC3E}">
        <p14:creationId xmlns:p14="http://schemas.microsoft.com/office/powerpoint/2010/main" val="3548884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EC1AD-BD4B-664B-AA21-0353EA8389B7}" type="datetimeFigureOut">
              <a:rPr lang="nl-NL" smtClean="0"/>
              <a:t>26-05-2021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690C1-56C1-9F4A-8EBB-B079F164E119}" type="slidenum">
              <a:rPr lang="nl-NL" smtClean="0"/>
              <a:t>‹nr.›</a:t>
            </a:fld>
            <a:endParaRPr lang="nl-NL"/>
          </a:p>
        </p:txBody>
      </p:sp>
    </p:spTree>
    <p:extLst>
      <p:ext uri="{BB962C8B-B14F-4D97-AF65-F5344CB8AC3E}">
        <p14:creationId xmlns:p14="http://schemas.microsoft.com/office/powerpoint/2010/main" val="8193057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edischcontact.nl/meer-van-deze-auteur.htm?Auteur=J.J.M.+van+de+Ridder"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medischcontact.nl/nieuws/laatste-nieuws/artikel/een-cursus-feedback-geven.htm" TargetMode="External"/><Relationship Id="rId4" Type="http://schemas.openxmlformats.org/officeDocument/2006/relationships/hyperlink" Target="https://www.medischcontact.nl/meer-van-deze-auteur.htm?Auteur=G.M.+Nieuwenhuyzen-de+Boer"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anmeds.royalcollege.ca/en/framewor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Welkom, heel erg leuk dat er zoveel ingeschakeld hebben. Ik ben ….Huisarts, docent </a:t>
            </a:r>
            <a:r>
              <a:rPr lang="nl-NL" dirty="0" err="1"/>
              <a:t>AmsterdamUMC</a:t>
            </a:r>
            <a:r>
              <a:rPr lang="nl-NL" dirty="0"/>
              <a:t>, huisartsonderzoeker, en ik was vaardigheden coördinator voor HON: inmiddels heeft Anne deze functie overgenomen. In die functie heb ik voor </a:t>
            </a:r>
            <a:r>
              <a:rPr lang="nl-NL" dirty="0" err="1"/>
              <a:t>Hon</a:t>
            </a:r>
            <a:r>
              <a:rPr lang="nl-NL" dirty="0"/>
              <a:t> een leidraad geschreven om </a:t>
            </a:r>
            <a:r>
              <a:rPr lang="nl-NL" dirty="0" err="1"/>
              <a:t>vardigheden</a:t>
            </a:r>
            <a:r>
              <a:rPr lang="nl-NL" dirty="0"/>
              <a:t> volgens de nieuwste inzichten te geven en </a:t>
            </a:r>
            <a:r>
              <a:rPr lang="nl-NL" dirty="0" err="1"/>
              <a:t>aios</a:t>
            </a:r>
            <a:r>
              <a:rPr lang="nl-NL" dirty="0"/>
              <a:t> echt vaardig en niet alleen handig te maken</a:t>
            </a:r>
          </a:p>
          <a:p>
            <a:r>
              <a:rPr lang="nl-NL" dirty="0"/>
              <a:t>Ik moet het vandaag vanwege de beschikbare tijd erg kort houden: ik laat alleen in vogelvlucht</a:t>
            </a:r>
            <a:r>
              <a:rPr lang="nl-NL" baseline="0" dirty="0"/>
              <a:t> zien hoe vaardigheid ontwikkeld kan worden, zowel individueel als in de 1,5 m samenleving. Gaat het te snel: alle details staan in de leidraad en komt op de website van HON te staan.</a:t>
            </a:r>
            <a:endParaRPr lang="nl-NL" dirty="0"/>
          </a:p>
          <a:p>
            <a:r>
              <a:rPr lang="nl-NL" dirty="0"/>
              <a:t>Voor meer achtergrondinformatie, protocollen en hulpmiddelen wordt verwezen naar het document: Vaardigheden ± afstand op de website van Huisartsopleiding Nederland</a:t>
            </a:r>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a:t>
            </a:fld>
            <a:endParaRPr lang="nl-NL"/>
          </a:p>
        </p:txBody>
      </p:sp>
    </p:spTree>
    <p:extLst>
      <p:ext uri="{BB962C8B-B14F-4D97-AF65-F5344CB8AC3E}">
        <p14:creationId xmlns:p14="http://schemas.microsoft.com/office/powerpoint/2010/main" val="87157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effectLst/>
              </a:rPr>
              <a:t>Feedback </a:t>
            </a:r>
            <a:r>
              <a:rPr lang="en-US" dirty="0" err="1">
                <a:effectLst/>
              </a:rPr>
              <a:t>geven</a:t>
            </a:r>
            <a:r>
              <a:rPr lang="en-US" dirty="0">
                <a:effectLst/>
              </a:rPr>
              <a:t> is </a:t>
            </a:r>
            <a:r>
              <a:rPr lang="en-US" dirty="0" err="1">
                <a:effectLst/>
              </a:rPr>
              <a:t>ook</a:t>
            </a:r>
            <a:r>
              <a:rPr lang="en-US" dirty="0">
                <a:effectLst/>
              </a:rPr>
              <a:t> </a:t>
            </a:r>
            <a:r>
              <a:rPr lang="en-US" dirty="0" err="1">
                <a:effectLst/>
              </a:rPr>
              <a:t>een</a:t>
            </a:r>
            <a:r>
              <a:rPr lang="en-US" dirty="0">
                <a:effectLst/>
              </a:rPr>
              <a:t> </a:t>
            </a:r>
            <a:r>
              <a:rPr lang="en-US" dirty="0" err="1">
                <a:effectLst/>
              </a:rPr>
              <a:t>kunst</a:t>
            </a:r>
            <a:r>
              <a:rPr lang="en-US" dirty="0">
                <a:effectLst/>
              </a:rPr>
              <a:t>, </a:t>
            </a:r>
            <a:r>
              <a:rPr lang="en-US" dirty="0" err="1">
                <a:effectLst/>
              </a:rPr>
              <a:t>een</a:t>
            </a:r>
            <a:r>
              <a:rPr lang="en-US" dirty="0">
                <a:effectLst/>
              </a:rPr>
              <a:t> </a:t>
            </a:r>
            <a:r>
              <a:rPr lang="en-US" dirty="0" err="1">
                <a:effectLst/>
              </a:rPr>
              <a:t>vaardigheid</a:t>
            </a:r>
            <a:r>
              <a:rPr lang="en-US" dirty="0">
                <a:effectLst/>
              </a:rPr>
              <a:t>.</a:t>
            </a:r>
            <a:r>
              <a:rPr lang="en-US" baseline="0" dirty="0">
                <a:effectLst/>
              </a:rPr>
              <a:t> F</a:t>
            </a:r>
            <a:r>
              <a:rPr lang="en-US" dirty="0">
                <a:effectLst/>
              </a:rPr>
              <a:t>eedback </a:t>
            </a:r>
            <a:r>
              <a:rPr lang="en-US" dirty="0" err="1">
                <a:effectLst/>
              </a:rPr>
              <a:t>geven</a:t>
            </a:r>
            <a:r>
              <a:rPr lang="en-US" dirty="0">
                <a:effectLst/>
              </a:rPr>
              <a:t> op </a:t>
            </a:r>
            <a:r>
              <a:rPr lang="en-US" dirty="0" err="1">
                <a:effectLst/>
              </a:rPr>
              <a:t>een</a:t>
            </a:r>
            <a:r>
              <a:rPr lang="en-US" dirty="0">
                <a:effectLst/>
              </a:rPr>
              <a:t> </a:t>
            </a:r>
            <a:r>
              <a:rPr lang="en-US" dirty="0" err="1">
                <a:effectLst/>
              </a:rPr>
              <a:t>goede</a:t>
            </a:r>
            <a:r>
              <a:rPr lang="en-US" dirty="0">
                <a:effectLst/>
              </a:rPr>
              <a:t> </a:t>
            </a:r>
            <a:r>
              <a:rPr lang="en-US" dirty="0" err="1">
                <a:effectLst/>
              </a:rPr>
              <a:t>manier</a:t>
            </a:r>
            <a:r>
              <a:rPr lang="en-US" dirty="0">
                <a:effectLst/>
              </a:rPr>
              <a:t> </a:t>
            </a:r>
            <a:r>
              <a:rPr lang="en-US" dirty="0" err="1">
                <a:effectLst/>
              </a:rPr>
              <a:t>kan</a:t>
            </a:r>
            <a:r>
              <a:rPr lang="en-US" dirty="0">
                <a:effectLst/>
              </a:rPr>
              <a:t> met de Pendleton rules.</a:t>
            </a:r>
          </a:p>
          <a:p>
            <a:endParaRPr lang="en-US" dirty="0">
              <a:effectLst/>
            </a:endParaRPr>
          </a:p>
          <a:p>
            <a:r>
              <a:rPr lang="en-US" dirty="0" err="1">
                <a:effectLst/>
              </a:rPr>
              <a:t>Nederlandse</a:t>
            </a:r>
            <a:r>
              <a:rPr lang="en-US" dirty="0">
                <a:effectLst/>
              </a:rPr>
              <a:t> </a:t>
            </a:r>
            <a:r>
              <a:rPr lang="en-US" dirty="0" err="1">
                <a:effectLst/>
              </a:rPr>
              <a:t>toepassing</a:t>
            </a:r>
            <a:r>
              <a:rPr lang="en-US" dirty="0">
                <a:effectLst/>
              </a:rPr>
              <a:t> </a:t>
            </a:r>
            <a:r>
              <a:rPr lang="en-US" dirty="0" err="1">
                <a:effectLst/>
              </a:rPr>
              <a:t>volgens</a:t>
            </a:r>
            <a:r>
              <a:rPr lang="en-US" dirty="0">
                <a:effectLst/>
              </a:rPr>
              <a:t> </a:t>
            </a:r>
            <a:r>
              <a:rPr lang="en-US" dirty="0" err="1">
                <a:effectLst/>
              </a:rPr>
              <a:t>Medische</a:t>
            </a:r>
            <a:r>
              <a:rPr lang="en-US" dirty="0">
                <a:effectLst/>
              </a:rPr>
              <a:t> Contact:</a:t>
            </a:r>
          </a:p>
          <a:p>
            <a:r>
              <a:rPr lang="nl-NL" sz="1200" kern="1200" dirty="0">
                <a:solidFill>
                  <a:schemeClr val="tx1"/>
                </a:solidFill>
                <a:effectLst/>
                <a:latin typeface="+mn-lt"/>
                <a:ea typeface="+mn-ea"/>
                <a:cs typeface="+mn-cs"/>
              </a:rPr>
              <a:t>1. De feedbackgever vraagt de lerende twee of drie goede punten te benoemen;</a:t>
            </a:r>
          </a:p>
          <a:p>
            <a:r>
              <a:rPr lang="nl-NL" sz="1200" kern="1200" dirty="0">
                <a:solidFill>
                  <a:schemeClr val="tx1"/>
                </a:solidFill>
                <a:effectLst/>
                <a:latin typeface="+mn-lt"/>
                <a:ea typeface="+mn-ea"/>
                <a:cs typeface="+mn-cs"/>
              </a:rPr>
              <a:t>2. De feedbackgever noemt twee of drie goede punten;</a:t>
            </a:r>
          </a:p>
          <a:p>
            <a:r>
              <a:rPr lang="nl-NL" sz="1200" kern="1200" dirty="0">
                <a:solidFill>
                  <a:schemeClr val="tx1"/>
                </a:solidFill>
                <a:effectLst/>
                <a:latin typeface="+mn-lt"/>
                <a:ea typeface="+mn-ea"/>
                <a:cs typeface="+mn-cs"/>
              </a:rPr>
              <a:t>3. De feedbackgever vraagt de lerende twee of drie verbeterpunten te benoemen;</a:t>
            </a:r>
          </a:p>
          <a:p>
            <a:r>
              <a:rPr lang="nl-NL" sz="1200" kern="1200" dirty="0">
                <a:solidFill>
                  <a:schemeClr val="tx1"/>
                </a:solidFill>
                <a:effectLst/>
                <a:latin typeface="+mn-lt"/>
                <a:ea typeface="+mn-ea"/>
                <a:cs typeface="+mn-cs"/>
              </a:rPr>
              <a:t>4. De feedbackgever noemt twee of drie verbeterpunten;</a:t>
            </a:r>
          </a:p>
          <a:p>
            <a:r>
              <a:rPr lang="nl-NL" sz="1200" kern="1200" dirty="0">
                <a:solidFill>
                  <a:schemeClr val="tx1"/>
                </a:solidFill>
                <a:effectLst/>
                <a:latin typeface="+mn-lt"/>
                <a:ea typeface="+mn-ea"/>
                <a:cs typeface="+mn-cs"/>
              </a:rPr>
              <a:t>5. De feedbackgever vat het gesprek samen. </a:t>
            </a:r>
          </a:p>
          <a:p>
            <a:endParaRPr lang="en-US" dirty="0">
              <a:effectLst/>
            </a:endParaRPr>
          </a:p>
          <a:p>
            <a:r>
              <a:rPr lang="nl-NL" sz="1200" kern="1200" dirty="0">
                <a:solidFill>
                  <a:schemeClr val="tx1"/>
                </a:solidFill>
                <a:effectLst/>
                <a:latin typeface="+mn-lt"/>
                <a:ea typeface="+mn-ea"/>
                <a:cs typeface="+mn-cs"/>
              </a:rPr>
              <a:t>Literatuur: </a:t>
            </a:r>
            <a:r>
              <a:rPr lang="nl-NL" sz="1200" u="none" strike="noStrike" kern="1200" dirty="0">
                <a:solidFill>
                  <a:schemeClr val="tx1"/>
                </a:solidFill>
                <a:effectLst/>
                <a:latin typeface="+mn-lt"/>
                <a:ea typeface="+mn-ea"/>
                <a:cs typeface="+mn-cs"/>
                <a:hlinkClick r:id="rId3"/>
              </a:rPr>
              <a:t>Van de Ridder</a:t>
            </a:r>
            <a:r>
              <a:rPr lang="nl-NL" sz="1200" kern="1200" dirty="0">
                <a:solidFill>
                  <a:schemeClr val="tx1"/>
                </a:solidFill>
                <a:effectLst/>
                <a:latin typeface="+mn-lt"/>
                <a:ea typeface="+mn-ea"/>
                <a:cs typeface="+mn-cs"/>
              </a:rPr>
              <a:t> JJM, </a:t>
            </a:r>
            <a:r>
              <a:rPr lang="nl-NL" sz="1200" u="none" strike="noStrike" kern="1200" dirty="0" err="1">
                <a:solidFill>
                  <a:schemeClr val="tx1"/>
                </a:solidFill>
                <a:effectLst/>
                <a:latin typeface="+mn-lt"/>
                <a:ea typeface="+mn-ea"/>
                <a:cs typeface="+mn-cs"/>
                <a:hlinkClick r:id="rId4"/>
              </a:rPr>
              <a:t>Nieuwenhuyzen</a:t>
            </a:r>
            <a:r>
              <a:rPr lang="nl-NL" sz="1200" u="none" strike="noStrike" kern="1200" dirty="0">
                <a:solidFill>
                  <a:schemeClr val="tx1"/>
                </a:solidFill>
                <a:effectLst/>
                <a:latin typeface="+mn-lt"/>
                <a:ea typeface="+mn-ea"/>
                <a:cs typeface="+mn-cs"/>
                <a:hlinkClick r:id="rId4"/>
              </a:rPr>
              <a:t>-de Boer</a:t>
            </a:r>
            <a:r>
              <a:rPr lang="nl-NL" sz="1200" kern="1200" dirty="0">
                <a:solidFill>
                  <a:schemeClr val="tx1"/>
                </a:solidFill>
                <a:effectLst/>
                <a:latin typeface="+mn-lt"/>
                <a:ea typeface="+mn-ea"/>
                <a:cs typeface="+mn-cs"/>
              </a:rPr>
              <a:t> GM. Een cursus feedback geven. </a:t>
            </a:r>
            <a:r>
              <a:rPr lang="nl-NL" sz="1200" kern="1200" dirty="0" err="1">
                <a:solidFill>
                  <a:schemeClr val="tx1"/>
                </a:solidFill>
                <a:effectLst/>
                <a:latin typeface="+mn-lt"/>
                <a:ea typeface="+mn-ea"/>
                <a:cs typeface="+mn-cs"/>
              </a:rPr>
              <a:t>Med</a:t>
            </a:r>
            <a:r>
              <a:rPr lang="nl-NL" sz="1200" kern="1200" dirty="0">
                <a:solidFill>
                  <a:schemeClr val="tx1"/>
                </a:solidFill>
                <a:effectLst/>
                <a:latin typeface="+mn-lt"/>
                <a:ea typeface="+mn-ea"/>
                <a:cs typeface="+mn-cs"/>
              </a:rPr>
              <a:t> Contact 2011;66(10):627-30.</a:t>
            </a:r>
            <a:br>
              <a:rPr lang="nl-NL" sz="1200" kern="1200" dirty="0">
                <a:solidFill>
                  <a:schemeClr val="tx1"/>
                </a:solidFill>
                <a:effectLst/>
                <a:latin typeface="+mn-lt"/>
                <a:ea typeface="+mn-ea"/>
                <a:cs typeface="+mn-cs"/>
              </a:rPr>
            </a:br>
            <a:r>
              <a:rPr lang="nl-NL" sz="1200" u="sng" kern="1200" dirty="0">
                <a:solidFill>
                  <a:schemeClr val="tx1"/>
                </a:solidFill>
                <a:effectLst/>
                <a:latin typeface="+mn-lt"/>
                <a:ea typeface="+mn-ea"/>
                <a:cs typeface="+mn-cs"/>
                <a:hlinkClick r:id="rId5"/>
              </a:rPr>
              <a:t>https://www.medischcontact.nl/nieuws/laatste-nieuws/artikel/een-cursus-feedback-geven.htm</a:t>
            </a:r>
            <a:endParaRPr lang="en-US" dirty="0">
              <a:effectLst/>
            </a:endParaRPr>
          </a:p>
          <a:p>
            <a:endParaRPr lang="en-US" dirty="0">
              <a:effectLst/>
            </a:endParaRPr>
          </a:p>
          <a:p>
            <a:r>
              <a:rPr lang="en-US" dirty="0" err="1">
                <a:effectLst/>
              </a:rPr>
              <a:t>Uitleg</a:t>
            </a:r>
            <a:r>
              <a:rPr lang="en-US" dirty="0">
                <a:effectLst/>
              </a:rPr>
              <a:t> op de website:</a:t>
            </a:r>
          </a:p>
          <a:p>
            <a:endParaRPr lang="en-US" dirty="0">
              <a:effectLst/>
            </a:endParaRPr>
          </a:p>
          <a:p>
            <a:r>
              <a:rPr lang="en-US" dirty="0">
                <a:effectLst/>
              </a:rPr>
              <a:t>These can apply to group or individual feedback on performance observed at first hand or on video.</a:t>
            </a:r>
          </a:p>
          <a:p>
            <a:r>
              <a:rPr lang="en-US" dirty="0">
                <a:effectLst/>
              </a:rPr>
              <a:t>Clarify any points of information/fact</a:t>
            </a:r>
          </a:p>
          <a:p>
            <a:r>
              <a:rPr lang="en-US" dirty="0">
                <a:effectLst/>
              </a:rPr>
              <a:t>Ask the learner what s/he did well – ensure that they identify the strengths of the performance and do not stray into weaknesses.</a:t>
            </a:r>
          </a:p>
          <a:p>
            <a:r>
              <a:rPr lang="en-US" dirty="0">
                <a:effectLst/>
              </a:rPr>
              <a:t>Discuss what went well, adding your own observations (if there is a group observing the performance, ask the group what went well; again, keep them to the strengths.</a:t>
            </a:r>
          </a:p>
          <a:p>
            <a:r>
              <a:rPr lang="en-US" dirty="0">
                <a:effectLst/>
              </a:rPr>
              <a:t>Ask the learner to say what went less well and what they would do differently next time.</a:t>
            </a:r>
          </a:p>
          <a:p>
            <a:r>
              <a:rPr lang="en-US" dirty="0">
                <a:effectLst/>
              </a:rPr>
              <a:t>Discuss what went less well, adding your own observations and recommendations (if there is a group observing the performance, ask the group to add their observations and recommendations.</a:t>
            </a:r>
          </a:p>
          <a:p>
            <a:r>
              <a:rPr lang="en-US" b="1" dirty="0">
                <a:effectLst/>
              </a:rPr>
              <a:t>Some strengths of Pendleton's Rules</a:t>
            </a:r>
          </a:p>
          <a:p>
            <a:r>
              <a:rPr lang="en-US" dirty="0">
                <a:effectLst/>
              </a:rPr>
              <a:t>Offers the learner the opportunity to evaluate their own practice and allows even critical points to be matters of agreement.</a:t>
            </a:r>
          </a:p>
          <a:p>
            <a:r>
              <a:rPr lang="en-US" dirty="0">
                <a:effectLst/>
              </a:rPr>
              <a:t>Allows initial learner observations to be built upon by the observer(s).</a:t>
            </a:r>
          </a:p>
          <a:p>
            <a:r>
              <a:rPr lang="en-US" dirty="0">
                <a:effectLst/>
              </a:rPr>
              <a:t>Ensures strengths are given parity with weaknesses.</a:t>
            </a:r>
          </a:p>
          <a:p>
            <a:r>
              <a:rPr lang="en-US" dirty="0">
                <a:effectLst/>
              </a:rPr>
              <a:t>Deals with specifics.</a:t>
            </a:r>
          </a:p>
          <a:p>
            <a:r>
              <a:rPr lang="en-US" b="1" dirty="0">
                <a:effectLst/>
              </a:rPr>
              <a:t>Some difficulties with Pendleton's Rules</a:t>
            </a:r>
          </a:p>
          <a:p>
            <a:r>
              <a:rPr lang="en-US" dirty="0">
                <a:effectLst/>
              </a:rPr>
              <a:t>People may find it hard to separate strengths and weaknesses in the formulaic manner prescribed. Insisting upon this formula can interrupt thought processes and perhaps cause the loss of important points. Though it sets out to protect the learner, it is artificial.</a:t>
            </a:r>
          </a:p>
          <a:p>
            <a:r>
              <a:rPr lang="en-US" dirty="0">
                <a:effectLst/>
              </a:rPr>
              <a:t>Feedback on areas of need is held back until part way through the session, although learners' may be anxious and wanting to explore these as a priority. This may reduce the effectiveness of feedback on strengths.</a:t>
            </a:r>
          </a:p>
          <a:p>
            <a:r>
              <a:rPr lang="en-US" dirty="0">
                <a:effectLst/>
              </a:rPr>
              <a:t>Holding four separate conversations covering the same performance can be time consuming and inefficient. It can prevent more in-depth consideration of priorities.</a:t>
            </a:r>
          </a:p>
          <a:p>
            <a:r>
              <a:rPr lang="en-US" i="1" dirty="0">
                <a:effectLst/>
              </a:rPr>
              <a:t>What do you think?</a:t>
            </a:r>
            <a:endParaRPr lang="en-US" dirty="0">
              <a:effectLst/>
            </a:endParaRPr>
          </a:p>
          <a:p>
            <a:r>
              <a:rPr lang="en-US" dirty="0">
                <a:effectLst/>
              </a:rPr>
              <a:t>Acknowledgement: information on this handout was adapted from material obtained from the Modular Trainers Course, Worcester.</a:t>
            </a:r>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11</a:t>
            </a:fld>
            <a:endParaRPr lang="nl-NL"/>
          </a:p>
        </p:txBody>
      </p:sp>
    </p:spTree>
    <p:extLst>
      <p:ext uri="{BB962C8B-B14F-4D97-AF65-F5344CB8AC3E}">
        <p14:creationId xmlns:p14="http://schemas.microsoft.com/office/powerpoint/2010/main" val="3769778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t>
            </a:r>
            <a:r>
              <a:rPr lang="nl-NL" dirty="0" err="1"/>
              <a:t>aios</a:t>
            </a:r>
            <a:r>
              <a:rPr lang="nl-NL" dirty="0"/>
              <a:t> kan ook veel thuis al oefenen, dus voorbereiden met het 4-staps model, ook daar worden ideeën voor gegeven.</a:t>
            </a:r>
          </a:p>
          <a:p>
            <a:r>
              <a:rPr lang="nl-NL" dirty="0"/>
              <a:t>Dit kan met materiaal van de opleiding/uit</a:t>
            </a:r>
            <a:r>
              <a:rPr lang="nl-NL" baseline="0" dirty="0"/>
              <a:t> de praktijk, bv een hechtkussen, een hechtsetje en draadje/</a:t>
            </a:r>
            <a:r>
              <a:rPr lang="nl-NL" baseline="0" dirty="0" err="1"/>
              <a:t>biopteur</a:t>
            </a:r>
            <a:r>
              <a:rPr lang="nl-NL" baseline="0" dirty="0"/>
              <a:t>, </a:t>
            </a:r>
            <a:r>
              <a:rPr lang="nl-NL" baseline="0" dirty="0" err="1"/>
              <a:t>etc</a:t>
            </a:r>
            <a:endParaRPr lang="nl-NL" baseline="0" dirty="0"/>
          </a:p>
          <a:p>
            <a:r>
              <a:rPr lang="nl-NL" baseline="0" dirty="0"/>
              <a:t>Maar dit is, zeker in deze 1,5 m samenleving, ook gebruikt worden om thuis op iemand die tot je eigen huishouden behoort, LO te verrichten, neem bv het onderzoek van de schouder, dit te filmen en aan opleider/docent/tijdens onderwijs te tonen.</a:t>
            </a:r>
          </a:p>
          <a:p>
            <a:r>
              <a:rPr lang="nl-NL" baseline="0" dirty="0"/>
              <a:t>Laat </a:t>
            </a:r>
            <a:r>
              <a:rPr lang="nl-NL" baseline="0" dirty="0" err="1"/>
              <a:t>aios</a:t>
            </a:r>
            <a:r>
              <a:rPr lang="nl-NL" baseline="0" dirty="0"/>
              <a:t> ook filmen hoe ze de uitleg, nazorg, opruimen </a:t>
            </a:r>
            <a:r>
              <a:rPr lang="nl-NL" baseline="0" dirty="0" err="1"/>
              <a:t>etc</a:t>
            </a:r>
            <a:r>
              <a:rPr lang="nl-NL" baseline="0" dirty="0"/>
              <a:t> doen.</a:t>
            </a:r>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12</a:t>
            </a:fld>
            <a:endParaRPr lang="nl-NL"/>
          </a:p>
        </p:txBody>
      </p:sp>
    </p:spTree>
    <p:extLst>
      <p:ext uri="{BB962C8B-B14F-4D97-AF65-F5344CB8AC3E}">
        <p14:creationId xmlns:p14="http://schemas.microsoft.com/office/powerpoint/2010/main" val="1078109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Protocol voor onderwijs op terugkom/onderwijs dagen ziet er voor een groot deel hetzelfde uit:</a:t>
            </a:r>
          </a:p>
          <a:p>
            <a:r>
              <a:rPr lang="nl-NL" dirty="0"/>
              <a:t>Patiënt, voorbereiden met Toelichting/film, aandacht voor competenties: zelf 2-3 competenties kiezen waar je feedback op wilt, zelf ook feedback aan collega </a:t>
            </a:r>
            <a:r>
              <a:rPr lang="nl-NL" dirty="0" err="1"/>
              <a:t>aios</a:t>
            </a:r>
            <a:r>
              <a:rPr lang="nl-NL" dirty="0"/>
              <a:t> kunnen geven (moet je straks ook als huisarts kunnen), en als er met fantomen</a:t>
            </a:r>
            <a:r>
              <a:rPr lang="nl-NL" baseline="0" dirty="0"/>
              <a:t> geoefend gaat worden: regels bestuderen ter behoud van die fantomen. </a:t>
            </a:r>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13</a:t>
            </a:fld>
            <a:endParaRPr lang="nl-NL"/>
          </a:p>
        </p:txBody>
      </p:sp>
    </p:spTree>
    <p:extLst>
      <p:ext uri="{BB962C8B-B14F-4D97-AF65-F5344CB8AC3E}">
        <p14:creationId xmlns:p14="http://schemas.microsoft.com/office/powerpoint/2010/main" val="3522044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Tijdens</a:t>
            </a:r>
            <a:r>
              <a:rPr lang="nl-NL" baseline="0" dirty="0"/>
              <a:t> een simulatie setting op onderwijsdagen kan dit levenslang blijven leren door observatie, feedback en verbeterpunten aangeleerd en gestimuleerd worden. Hierbij wordt vaak gebruik gemaakt van fantomen, die duur en kwetsbaar zijn.</a:t>
            </a:r>
          </a:p>
          <a:p>
            <a:r>
              <a:rPr lang="nl-NL" baseline="0" dirty="0"/>
              <a:t>Om materiaal, technologie en fantomen in goede conditie te houden, is het verstandig van te voren spelregels af te spreken.</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14</a:t>
            </a:fld>
            <a:endParaRPr lang="nl-NL"/>
          </a:p>
        </p:txBody>
      </p:sp>
    </p:spTree>
    <p:extLst>
      <p:ext uri="{BB962C8B-B14F-4D97-AF65-F5344CB8AC3E}">
        <p14:creationId xmlns:p14="http://schemas.microsoft.com/office/powerpoint/2010/main" val="2349866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 van een opstelling zodat iedereen op 1,5 m blijft en docent iedereen kan over zien</a:t>
            </a:r>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15</a:t>
            </a:fld>
            <a:endParaRPr lang="nl-NL"/>
          </a:p>
        </p:txBody>
      </p:sp>
    </p:spTree>
    <p:extLst>
      <p:ext uri="{BB962C8B-B14F-4D97-AF65-F5344CB8AC3E}">
        <p14:creationId xmlns:p14="http://schemas.microsoft.com/office/powerpoint/2010/main" val="800028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toelichting op procedure tijdens onderwijsdag: docent doet het eerste maal voor als rolmodel en bewaakt dat de </a:t>
            </a:r>
            <a:r>
              <a:rPr lang="nl-NL" dirty="0" err="1"/>
              <a:t>aios</a:t>
            </a:r>
            <a:r>
              <a:rPr lang="nl-NL" dirty="0"/>
              <a:t> daarna zelfde procedure toepassen bij collega’s</a:t>
            </a:r>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16</a:t>
            </a:fld>
            <a:endParaRPr lang="nl-NL"/>
          </a:p>
        </p:txBody>
      </p:sp>
    </p:spTree>
    <p:extLst>
      <p:ext uri="{BB962C8B-B14F-4D97-AF65-F5344CB8AC3E}">
        <p14:creationId xmlns:p14="http://schemas.microsoft.com/office/powerpoint/2010/main" val="947391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Dus nog een keer omdat het zo belangrijk is voor het leerproces.</a:t>
            </a:r>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17</a:t>
            </a:fld>
            <a:endParaRPr lang="nl-NL"/>
          </a:p>
        </p:txBody>
      </p:sp>
    </p:spTree>
    <p:extLst>
      <p:ext uri="{BB962C8B-B14F-4D97-AF65-F5344CB8AC3E}">
        <p14:creationId xmlns:p14="http://schemas.microsoft.com/office/powerpoint/2010/main" val="309191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Eventuele vragen over deze presentaties of over het geven van</a:t>
            </a:r>
            <a:r>
              <a:rPr lang="nl-NL" baseline="0" dirty="0"/>
              <a:t> een training of workshop kun je sturen aan:</a:t>
            </a:r>
          </a:p>
          <a:p>
            <a:endParaRPr lang="nl-NL" baseline="0" dirty="0"/>
          </a:p>
          <a:p>
            <a:r>
              <a:rPr lang="nl-NL" baseline="0" dirty="0"/>
              <a:t>Ria Jochemsen-van der Leeuw, huisarts, tot juni 2020 landelijke </a:t>
            </a:r>
            <a:r>
              <a:rPr lang="nl-NL" baseline="0" dirty="0" err="1"/>
              <a:t>aandachtsfunctionaris</a:t>
            </a:r>
            <a:r>
              <a:rPr lang="nl-NL" baseline="0" dirty="0"/>
              <a:t> Vaardigheden</a:t>
            </a:r>
          </a:p>
          <a:p>
            <a:r>
              <a:rPr lang="nl-NL" baseline="0" dirty="0"/>
              <a:t>Email: h.g.jochemsen@amsterdamumc.nl </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19</a:t>
            </a:fld>
            <a:endParaRPr lang="nl-NL"/>
          </a:p>
        </p:txBody>
      </p:sp>
    </p:spTree>
    <p:extLst>
      <p:ext uri="{BB962C8B-B14F-4D97-AF65-F5344CB8AC3E}">
        <p14:creationId xmlns:p14="http://schemas.microsoft.com/office/powerpoint/2010/main" val="90916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Hier een overzicht van de beschikbare hulpmiddelen = Tools die al op de</a:t>
            </a:r>
            <a:r>
              <a:rPr lang="nl-NL" baseline="0" dirty="0"/>
              <a:t> website van HON staan.</a:t>
            </a:r>
            <a:endParaRPr lang="nl-NL" dirty="0"/>
          </a:p>
          <a:p>
            <a:r>
              <a:rPr lang="nl-NL" dirty="0"/>
              <a:t>Ter ondersteuning voor onderwijs in vaardigheden zijn diverse verschillende Tools</a:t>
            </a:r>
            <a:r>
              <a:rPr lang="nl-NL" baseline="0" dirty="0"/>
              <a:t> ontwikkeld en deze zijn te vinden op de website van Huisartsopleiding Nederland onder de kopjes </a:t>
            </a:r>
            <a:r>
              <a:rPr lang="nl-NL" baseline="0" dirty="0" err="1"/>
              <a:t>Aios</a:t>
            </a:r>
            <a:r>
              <a:rPr lang="nl-NL" baseline="0" dirty="0"/>
              <a:t> en Opleiding en dan onder het </a:t>
            </a:r>
            <a:r>
              <a:rPr lang="nl-NL" baseline="0" dirty="0" err="1"/>
              <a:t>subkopje</a:t>
            </a:r>
            <a:r>
              <a:rPr lang="nl-NL" baseline="0" dirty="0"/>
              <a:t> Vaardigheden.</a:t>
            </a:r>
          </a:p>
          <a:p>
            <a:endParaRPr lang="nl-NL" baseline="0" dirty="0"/>
          </a:p>
          <a:p>
            <a:r>
              <a:rPr lang="nl-NL" baseline="0" dirty="0"/>
              <a:t>De wegwijzer: alle vaardigheden uit de HA praktijk = overzicht voor </a:t>
            </a:r>
            <a:r>
              <a:rPr lang="nl-NL" baseline="0" dirty="0" err="1"/>
              <a:t>aios</a:t>
            </a:r>
            <a:endParaRPr lang="nl-NL" baseline="0" dirty="0"/>
          </a:p>
          <a:p>
            <a:r>
              <a:rPr lang="nl-NL" baseline="0" dirty="0"/>
              <a:t>KVB: formulier voor feedback, gericht op de competenties, feedback geven, uitvoeringsniveau aangeven</a:t>
            </a:r>
          </a:p>
          <a:p>
            <a:r>
              <a:rPr lang="nl-NL" baseline="0" dirty="0"/>
              <a:t>Toelichtingen: stappenplannen, </a:t>
            </a:r>
            <a:r>
              <a:rPr lang="nl-NL" baseline="0" dirty="0" err="1"/>
              <a:t>zomogelijk</a:t>
            </a:r>
            <a:r>
              <a:rPr lang="nl-NL" baseline="0" dirty="0"/>
              <a:t> gekoppeld aan NHG instructiefilm. (</a:t>
            </a:r>
            <a:r>
              <a:rPr lang="nl-NL" baseline="0" dirty="0" err="1"/>
              <a:t>ongoing</a:t>
            </a:r>
            <a:r>
              <a:rPr lang="nl-NL" baseline="0" dirty="0"/>
              <a:t> proces, net weer nieuwe gekomen over hechten)</a:t>
            </a:r>
          </a:p>
          <a:p>
            <a:r>
              <a:rPr lang="nl-NL" baseline="0" dirty="0"/>
              <a:t>Framework: overzicht voor opleider en docent, duidelijker ingedeeld en met meer details</a:t>
            </a:r>
          </a:p>
          <a:p>
            <a:endParaRPr lang="nl-NL" dirty="0"/>
          </a:p>
          <a:p>
            <a:r>
              <a:rPr lang="nl-NL" dirty="0"/>
              <a:t>In de volgende dia’s wordt hier een uitleg over gegeven</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C690C1-56C1-9F4A-8EBB-B079F164E119}"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182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nieuwe leidraad worden stappenplannetjes gegeven = protocollen</a:t>
            </a:r>
            <a:r>
              <a:rPr lang="nl-NL" baseline="0" dirty="0"/>
              <a:t> om in verschillende situaties onderwijs te geven zowel 1 op 1 in de praktijk of in de opleiding, als ook thuis programma’s en onderwijs op afstand</a:t>
            </a:r>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3</a:t>
            </a:fld>
            <a:endParaRPr lang="nl-NL"/>
          </a:p>
        </p:txBody>
      </p:sp>
    </p:spTree>
    <p:extLst>
      <p:ext uri="{BB962C8B-B14F-4D97-AF65-F5344CB8AC3E}">
        <p14:creationId xmlns:p14="http://schemas.microsoft.com/office/powerpoint/2010/main" val="305822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onderwijs zijn natuurlijk ondersteunende, onderwijskundige materialen nodig en die staan ook op de website , dus niet het fantoom of de hechtnaald, die ook nodig zijn, maar nog niet vanaf de website 3D te printen zijn</a:t>
            </a:r>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4</a:t>
            </a:fld>
            <a:endParaRPr lang="nl-NL"/>
          </a:p>
        </p:txBody>
      </p:sp>
    </p:spTree>
    <p:extLst>
      <p:ext uri="{BB962C8B-B14F-4D97-AF65-F5344CB8AC3E}">
        <p14:creationId xmlns:p14="http://schemas.microsoft.com/office/powerpoint/2010/main" val="300563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Allereerst een stappenplan voor individueel, dus 1 </a:t>
            </a:r>
            <a:r>
              <a:rPr lang="nl-NL" dirty="0" err="1"/>
              <a:t>aios</a:t>
            </a:r>
            <a:r>
              <a:rPr lang="nl-NL" dirty="0"/>
              <a:t> met opleider of docent/studiebegeleider. Dit kan zijn naar aanleiding van:</a:t>
            </a:r>
          </a:p>
          <a:p>
            <a:r>
              <a:rPr lang="nl-NL" dirty="0"/>
              <a:t>KOV toets: gaan we het later nog over hebben, </a:t>
            </a:r>
          </a:p>
          <a:p>
            <a:r>
              <a:rPr lang="nl-NL" dirty="0"/>
              <a:t>vraag van </a:t>
            </a:r>
            <a:r>
              <a:rPr lang="nl-NL" dirty="0" err="1"/>
              <a:t>aios</a:t>
            </a:r>
            <a:r>
              <a:rPr lang="nl-NL" dirty="0"/>
              <a:t> die gemerkt heeft iets te willen toepassen, maar het nog niet kan, </a:t>
            </a:r>
          </a:p>
          <a:p>
            <a:r>
              <a:rPr lang="nl-NL" dirty="0"/>
              <a:t>lacune: bv. bij start opleiding vanwege veranderende basisopleiding, maar ook door wederzijdse observatie door opleider ontdekte</a:t>
            </a:r>
            <a:r>
              <a:rPr lang="nl-NL" baseline="0" dirty="0"/>
              <a:t> lacune.</a:t>
            </a:r>
          </a:p>
          <a:p>
            <a:r>
              <a:rPr lang="nl-NL" baseline="0" dirty="0"/>
              <a:t>VGB: door docent tijdens onderwijs bemerkte lacune die dan besproken wordt op VGB</a:t>
            </a:r>
          </a:p>
          <a:p>
            <a:endParaRPr lang="nl-NL" baseline="0" dirty="0"/>
          </a:p>
          <a:p>
            <a:r>
              <a:rPr lang="nl-NL" baseline="0" dirty="0"/>
              <a:t>Het begint altijd bij de patiënt of, in onderwijssituatie: een casus (dat kan een echte situatie uit de praktijk betreffen). Voor veel aandoeningen geeft de leidraad al voorbeeld casus: niet elke keer hoeft het wiel zelf weer uitgevonden te worden, casus mogen ook passen op eigen situatie gemaakt worden</a:t>
            </a:r>
          </a:p>
          <a:p>
            <a:r>
              <a:rPr lang="nl-NL" baseline="0" dirty="0"/>
              <a:t>Daarna komt de voorbereiding en die kan met een Toelichting plus of min een instructiefilm</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5</a:t>
            </a:fld>
            <a:endParaRPr lang="nl-NL"/>
          </a:p>
        </p:txBody>
      </p:sp>
    </p:spTree>
    <p:extLst>
      <p:ext uri="{BB962C8B-B14F-4D97-AF65-F5344CB8AC3E}">
        <p14:creationId xmlns:p14="http://schemas.microsoft.com/office/powerpoint/2010/main" val="144840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houdt dat in? de Toelichting, een stappenplan, geen afvinklijst of examenformulier, samengesteld uit een</a:t>
            </a:r>
          </a:p>
          <a:p>
            <a:r>
              <a:rPr lang="nl-NL" dirty="0"/>
              <a:t>Combinatie van bronnen, vaak gekoppeld aan instructiefilm, bv. ook stansbiopsie verdachte huidafwijking, doorlopende hechting</a:t>
            </a:r>
          </a:p>
          <a:p>
            <a:r>
              <a:rPr lang="nl-NL" dirty="0"/>
              <a:t>Denk bij hechttechnieken ook aan Basic </a:t>
            </a:r>
            <a:r>
              <a:rPr lang="nl-NL" dirty="0" err="1"/>
              <a:t>Sutering</a:t>
            </a:r>
            <a:r>
              <a:rPr lang="nl-NL" dirty="0"/>
              <a:t> course VU, staat opgenomen in de </a:t>
            </a:r>
            <a:r>
              <a:rPr lang="nl-NL" dirty="0" err="1"/>
              <a:t>lit</a:t>
            </a:r>
            <a:r>
              <a:rPr lang="nl-NL" dirty="0"/>
              <a:t> verwijzingen</a:t>
            </a:r>
          </a:p>
          <a:p>
            <a:endParaRPr lang="nl-NL" dirty="0"/>
          </a:p>
          <a:p>
            <a:r>
              <a:rPr lang="nl-NL" dirty="0"/>
              <a:t>Er zijn meerdere bronnen waarin staat hoe vaardigheden uit te voeren: sommige online (NHG Instructiefilms en protocollen), NHG-Standaarden,</a:t>
            </a:r>
            <a:r>
              <a:rPr lang="nl-NL" baseline="0" dirty="0"/>
              <a:t> maar ook sommige op papier: verschillende boeken.</a:t>
            </a:r>
          </a:p>
          <a:p>
            <a:r>
              <a:rPr lang="nl-NL" baseline="0" dirty="0"/>
              <a:t>Van al deze bronnen samen is op basis van overeenstemming een kort stappenplannetje gemaakt voor een aantal vaardigheden: de Toelichtingen. Deze zijn online beschikbaar.</a:t>
            </a:r>
          </a:p>
          <a:p>
            <a:endParaRPr lang="nl-NL" baseline="0" dirty="0"/>
          </a:p>
          <a:p>
            <a:r>
              <a:rPr lang="nl-NL" baseline="0" dirty="0"/>
              <a:t>Dit zijn geen protocollen hoe iets uitgevoerd moet worden, maar een basis hoe een vaardigheid aan te pakken en aan te passen aan elke patiënt en praktijksituatie. Je kan er dus geen voldoende op scoren of vaardigheid mee af tekenen!!!!</a:t>
            </a:r>
          </a:p>
          <a:p>
            <a:r>
              <a:rPr lang="nl-NL" baseline="0" dirty="0"/>
              <a:t>Er is in de hele literatuur trouwens geen overeenstemming hoe een vaardigheid eigenlijk uitgevoerd zou moeten worden……Dit omdat het uitoefenen van een vaardigheid aangepast moet worden aan wat de uitvoerend huisarts kan, wat in die huisartspraktijk mogelijk is op dat moment, wat die speciale patiënt nodig heeft en wat er op die datum mogelijk is in de huisartsgeneeskunde.</a:t>
            </a:r>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6</a:t>
            </a:fld>
            <a:endParaRPr lang="nl-NL"/>
          </a:p>
        </p:txBody>
      </p:sp>
    </p:spTree>
    <p:extLst>
      <p:ext uri="{BB962C8B-B14F-4D97-AF65-F5344CB8AC3E}">
        <p14:creationId xmlns:p14="http://schemas.microsoft.com/office/powerpoint/2010/main" val="172498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Tenslotte, al toegezegd bij</a:t>
            </a:r>
            <a:r>
              <a:rPr lang="nl-NL" baseline="0" dirty="0"/>
              <a:t> een eerder dia, hoe leer je nu wel een vaardigheid aan?</a:t>
            </a:r>
          </a:p>
          <a:p>
            <a:endParaRPr lang="nl-NL" baseline="0" dirty="0"/>
          </a:p>
          <a:p>
            <a:r>
              <a:rPr lang="nl-NL" baseline="0" dirty="0"/>
              <a:t>Een effectieve methode (ook dit is weer met onderzoek aangetoond) is de 4-6 </a:t>
            </a:r>
            <a:r>
              <a:rPr lang="nl-NL" baseline="0" dirty="0" err="1"/>
              <a:t>staps</a:t>
            </a:r>
            <a:r>
              <a:rPr lang="nl-NL" baseline="0" dirty="0"/>
              <a:t> methode. Daarnaast zijn er in de literatuur veel praktische tips te vinden.</a:t>
            </a:r>
          </a:p>
          <a:p>
            <a:endParaRPr lang="nl-NL" baseline="0" dirty="0"/>
          </a:p>
          <a:p>
            <a:r>
              <a:rPr lang="nl-NL" baseline="0" dirty="0"/>
              <a:t>De eerste 3 stappen zijn heel goed door de </a:t>
            </a:r>
            <a:r>
              <a:rPr lang="nl-NL" baseline="0" dirty="0" err="1"/>
              <a:t>aios</a:t>
            </a:r>
            <a:r>
              <a:rPr lang="nl-NL" baseline="0" dirty="0"/>
              <a:t> thuis voor te bereiden, bv. met de NHG Instructie films of filmpjes op YouTube, waarbij de </a:t>
            </a:r>
            <a:r>
              <a:rPr lang="nl-NL" baseline="0" dirty="0" err="1"/>
              <a:t>aios</a:t>
            </a:r>
            <a:r>
              <a:rPr lang="nl-NL" baseline="0" dirty="0"/>
              <a:t> wisselend het geluid aan- of uit zet. </a:t>
            </a:r>
          </a:p>
          <a:p>
            <a:r>
              <a:rPr lang="nl-NL" baseline="0" dirty="0"/>
              <a:t>Aangetoond is dat voordoen door de docent/opleider met toelichting (</a:t>
            </a:r>
            <a:r>
              <a:rPr lang="nl-NL" baseline="0" dirty="0" err="1"/>
              <a:t>see</a:t>
            </a:r>
            <a:r>
              <a:rPr lang="nl-NL" baseline="0" dirty="0"/>
              <a:t> </a:t>
            </a:r>
            <a:r>
              <a:rPr lang="nl-NL" baseline="0" dirty="0" err="1"/>
              <a:t>one</a:t>
            </a:r>
            <a:r>
              <a:rPr lang="nl-NL" baseline="0" dirty="0"/>
              <a:t>, do </a:t>
            </a:r>
            <a:r>
              <a:rPr lang="nl-NL" baseline="0" dirty="0" err="1"/>
              <a:t>one</a:t>
            </a:r>
            <a:r>
              <a:rPr lang="nl-NL" baseline="0" dirty="0"/>
              <a:t>, </a:t>
            </a:r>
            <a:r>
              <a:rPr lang="nl-NL" baseline="0" dirty="0" err="1"/>
              <a:t>teach</a:t>
            </a:r>
            <a:r>
              <a:rPr lang="nl-NL" baseline="0" dirty="0"/>
              <a:t> </a:t>
            </a:r>
            <a:r>
              <a:rPr lang="nl-NL" baseline="0" dirty="0" err="1"/>
              <a:t>one</a:t>
            </a:r>
            <a:r>
              <a:rPr lang="nl-NL" baseline="0" dirty="0"/>
              <a:t>) een te grote cognitieve belasting geeft om alles te onthouden en zelf uit te voeren, </a:t>
            </a:r>
            <a:br>
              <a:rPr lang="nl-NL" baseline="0" dirty="0"/>
            </a:br>
            <a:r>
              <a:rPr lang="nl-NL" baseline="0" dirty="0"/>
              <a:t>zeker met de steeds meer complexe vaardigheden die van de huisarts verwacht worden. Maar als het in stukjes geknipt wordt (eerst kijken, dan luisteren dan zelf vertellen),is het wel mogelijk de details te onthouden.</a:t>
            </a:r>
          </a:p>
          <a:p>
            <a:endParaRPr lang="nl-NL" baseline="0" dirty="0"/>
          </a:p>
          <a:p>
            <a:r>
              <a:rPr kumimoji="0" lang="nl-NL" sz="1200" b="0" i="0" u="none" strike="noStrike" kern="1200" cap="none" spc="0" normalizeH="0" baseline="0" noProof="0" dirty="0">
                <a:ln>
                  <a:noFill/>
                </a:ln>
                <a:solidFill>
                  <a:prstClr val="black"/>
                </a:solidFill>
                <a:effectLst/>
                <a:uLnTx/>
                <a:uFillTx/>
                <a:latin typeface="+mn-lt"/>
                <a:ea typeface="+mn-ea"/>
                <a:cs typeface="+mn-cs"/>
              </a:rPr>
              <a:t>er in de literatuur veel praktische tips te vind</a:t>
            </a:r>
            <a:r>
              <a:rPr lang="nl-NL" baseline="0" dirty="0"/>
              <a:t>Vervolgens: een </a:t>
            </a:r>
            <a:r>
              <a:rPr lang="nl-NL" baseline="0" dirty="0" err="1"/>
              <a:t>aios</a:t>
            </a:r>
            <a:r>
              <a:rPr lang="nl-NL" baseline="0" dirty="0"/>
              <a:t> leert het niet als er steeds ingegrepen wordt, elk stapje voorgezegd wordt. Wel moet de patiënt beschermd worden tegen onervarenheid. Het meest effectieve is aansluitend aan de live geobserveerde vaardigheid meteen feedback te geven. </a:t>
            </a:r>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7</a:t>
            </a:fld>
            <a:endParaRPr lang="nl-NL"/>
          </a:p>
        </p:txBody>
      </p:sp>
    </p:spTree>
    <p:extLst>
      <p:ext uri="{BB962C8B-B14F-4D97-AF65-F5344CB8AC3E}">
        <p14:creationId xmlns:p14="http://schemas.microsoft.com/office/powerpoint/2010/main" val="2490774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Aios</a:t>
            </a:r>
            <a:r>
              <a:rPr lang="nl-NL" dirty="0"/>
              <a:t> vragen om meer integratie en kennis van het hele praktijkgebeuren. </a:t>
            </a:r>
            <a:br>
              <a:rPr lang="nl-NL" dirty="0"/>
            </a:br>
            <a:r>
              <a:rPr lang="nl-NL" dirty="0"/>
              <a:t>Verder: vaardigheid bestaat,</a:t>
            </a:r>
            <a:r>
              <a:rPr lang="nl-NL" baseline="0" dirty="0"/>
              <a:t> met name in de huisartspraktijk, niet uit alleen maar een trucje doen, wat handigheid tonen.</a:t>
            </a:r>
          </a:p>
          <a:p>
            <a:r>
              <a:rPr lang="nl-NL" baseline="0" dirty="0"/>
              <a:t>Echte vaardigheid ontstaat als de </a:t>
            </a:r>
            <a:r>
              <a:rPr lang="nl-NL" baseline="0" dirty="0" err="1"/>
              <a:t>aios</a:t>
            </a:r>
            <a:r>
              <a:rPr lang="nl-NL" baseline="0" dirty="0"/>
              <a:t> vanaf dat de patiënt binnen komt tot en met de nacontrole en alles daar tussen in: praktijk  organisatie, samenwerking prakrijkassistente/collega’s, volgens laatste wetenschappelijke inzichten handelen, professioneel afwegingen maken, </a:t>
            </a:r>
            <a:br>
              <a:rPr lang="nl-NL" baseline="0" dirty="0"/>
            </a:br>
            <a:r>
              <a:rPr lang="nl-NL" baseline="0" dirty="0"/>
              <a:t>geïntegreerd kan toepassen .</a:t>
            </a:r>
          </a:p>
          <a:p>
            <a:r>
              <a:rPr lang="nl-NL" baseline="0" dirty="0"/>
              <a:t>Als ondersteuning staan er een tweetal competentie quizzen in de leidraad, om </a:t>
            </a:r>
            <a:r>
              <a:rPr lang="nl-NL" baseline="0" dirty="0" err="1"/>
              <a:t>aios</a:t>
            </a:r>
            <a:r>
              <a:rPr lang="nl-NL" baseline="0" dirty="0"/>
              <a:t> attent te maken op wat er allemaal speelt: een vijftal vragen over verschillende competenties anders dan alleen het medisch handelen</a:t>
            </a:r>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8</a:t>
            </a:fld>
            <a:endParaRPr lang="nl-NL"/>
          </a:p>
        </p:txBody>
      </p:sp>
    </p:spTree>
    <p:extLst>
      <p:ext uri="{BB962C8B-B14F-4D97-AF65-F5344CB8AC3E}">
        <p14:creationId xmlns:p14="http://schemas.microsoft.com/office/powerpoint/2010/main" val="205732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elke competentie, (maar kies er maar 2-3 elke keer, anders duurt het te lang!) worden een paar aandachtspunten gegeven.</a:t>
            </a:r>
            <a:br>
              <a:rPr lang="nl-NL" dirty="0"/>
            </a:br>
            <a:r>
              <a:rPr lang="nl-NL" dirty="0"/>
              <a:t>In de online versie in het portfolio komen die tevoorschijn bij het aanklikken van de competentie</a:t>
            </a:r>
          </a:p>
          <a:p>
            <a:endParaRPr lang="nl-NL" dirty="0"/>
          </a:p>
          <a:p>
            <a:r>
              <a:rPr lang="nl-NL" dirty="0"/>
              <a:t>Verder is er ruimte om feedback te noteren, reflectiepunten op te schrijven, het vaardigheidsniveau aan te geven en afspraken te noteren</a:t>
            </a:r>
          </a:p>
          <a:p>
            <a:endParaRPr lang="nl-NL" dirty="0"/>
          </a:p>
          <a:p>
            <a:r>
              <a:rPr lang="nl-NL" dirty="0"/>
              <a:t>De genoemde competenties zijn gebaseerd op de </a:t>
            </a:r>
            <a:r>
              <a:rPr lang="nl-NL" dirty="0" err="1"/>
              <a:t>CanMeds</a:t>
            </a:r>
            <a:r>
              <a:rPr lang="nl-NL" dirty="0"/>
              <a:t>: </a:t>
            </a:r>
            <a:r>
              <a:rPr lang="nl-NL" dirty="0">
                <a:hlinkClick r:id="rId3"/>
              </a:rPr>
              <a:t>http://canmeds.royalcollege.ca/en/framework</a:t>
            </a:r>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27C690C1-56C1-9F4A-8EBB-B079F164E119}" type="slidenum">
              <a:rPr lang="nl-NL" smtClean="0"/>
              <a:t>9</a:t>
            </a:fld>
            <a:endParaRPr lang="nl-NL"/>
          </a:p>
        </p:txBody>
      </p:sp>
    </p:spTree>
    <p:extLst>
      <p:ext uri="{BB962C8B-B14F-4D97-AF65-F5344CB8AC3E}">
        <p14:creationId xmlns:p14="http://schemas.microsoft.com/office/powerpoint/2010/main" val="778407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35614" y="2130425"/>
            <a:ext cx="7722586" cy="1623866"/>
          </a:xfrm>
        </p:spPr>
        <p:txBody>
          <a:bodyPr/>
          <a:lstStyle>
            <a:lvl1pPr>
              <a:defRPr>
                <a:solidFill>
                  <a:schemeClr val="accent1"/>
                </a:solidFill>
              </a:defRPr>
            </a:lvl1pPr>
          </a:lstStyle>
          <a:p>
            <a:r>
              <a:rPr lang="nl-NL" dirty="0"/>
              <a:t>Titelstijl van model bewerken</a:t>
            </a:r>
          </a:p>
        </p:txBody>
      </p:sp>
      <p:sp>
        <p:nvSpPr>
          <p:cNvPr id="3" name="Subtitel 2"/>
          <p:cNvSpPr>
            <a:spLocks noGrp="1"/>
          </p:cNvSpPr>
          <p:nvPr>
            <p:ph type="subTitle" idx="1"/>
          </p:nvPr>
        </p:nvSpPr>
        <p:spPr>
          <a:xfrm>
            <a:off x="735614" y="3886200"/>
            <a:ext cx="7036786"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5" name="Tijdelijke aanduiding voor voettekst 4"/>
          <p:cNvSpPr>
            <a:spLocks noGrp="1"/>
          </p:cNvSpPr>
          <p:nvPr>
            <p:ph type="ftr" sz="quarter" idx="11"/>
          </p:nvPr>
        </p:nvSpPr>
        <p:spPr/>
        <p:txBody>
          <a:bodyPr/>
          <a:lstStyle/>
          <a:p>
            <a:r>
              <a:rPr lang="nl-NL"/>
              <a:t>HON Werkconferentie Vaardigheden 170920</a:t>
            </a:r>
            <a:endParaRPr lang="nl-NL" dirty="0"/>
          </a:p>
        </p:txBody>
      </p:sp>
      <p:sp>
        <p:nvSpPr>
          <p:cNvPr id="6" name="Tijdelijke aanduiding voor dianummer 5"/>
          <p:cNvSpPr>
            <a:spLocks noGrp="1"/>
          </p:cNvSpPr>
          <p:nvPr>
            <p:ph type="sldNum" sz="quarter" idx="12"/>
          </p:nvPr>
        </p:nvSpPr>
        <p:spPr/>
        <p:txBody>
          <a:bodyPr/>
          <a:lstStyle/>
          <a:p>
            <a:fld id="{4D8A6874-5530-004C-9748-CB666A561DD5}" type="slidenum">
              <a:rPr lang="nl-NL" smtClean="0"/>
              <a:t>‹nr.›</a:t>
            </a:fld>
            <a:endParaRPr lang="nl-NL" dirty="0"/>
          </a:p>
        </p:txBody>
      </p:sp>
    </p:spTree>
    <p:extLst>
      <p:ext uri="{BB962C8B-B14F-4D97-AF65-F5344CB8AC3E}">
        <p14:creationId xmlns:p14="http://schemas.microsoft.com/office/powerpoint/2010/main" val="405756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5" name="Tijdelijke aanduiding voor voettekst 4"/>
          <p:cNvSpPr>
            <a:spLocks noGrp="1"/>
          </p:cNvSpPr>
          <p:nvPr>
            <p:ph type="ftr" sz="quarter" idx="11"/>
          </p:nvPr>
        </p:nvSpPr>
        <p:spPr/>
        <p:txBody>
          <a:bodyPr/>
          <a:lstStyle>
            <a:lvl1pPr algn="l">
              <a:defRPr/>
            </a:lvl1pPr>
          </a:lstStyle>
          <a:p>
            <a:r>
              <a:rPr lang="nl-NL"/>
              <a:t>HON Werkconferentie Vaardigheden 170920</a:t>
            </a:r>
            <a:endParaRPr lang="nl-NL" dirty="0"/>
          </a:p>
        </p:txBody>
      </p:sp>
      <p:sp>
        <p:nvSpPr>
          <p:cNvPr id="6" name="Tijdelijke aanduiding voor dianummer 5"/>
          <p:cNvSpPr>
            <a:spLocks noGrp="1"/>
          </p:cNvSpPr>
          <p:nvPr>
            <p:ph type="sldNum" sz="quarter" idx="12"/>
          </p:nvPr>
        </p:nvSpPr>
        <p:spPr/>
        <p:txBody>
          <a:bodyPr/>
          <a:lstStyle>
            <a:lvl1pPr algn="l">
              <a:defRPr/>
            </a:lvl1pPr>
          </a:lstStyle>
          <a:p>
            <a:fld id="{4D8A6874-5530-004C-9748-CB666A561DD5}" type="slidenum">
              <a:rPr lang="nl-NL" smtClean="0"/>
              <a:pPr/>
              <a:t>‹nr.›</a:t>
            </a:fld>
            <a:endParaRPr lang="nl-NL" dirty="0"/>
          </a:p>
        </p:txBody>
      </p:sp>
    </p:spTree>
    <p:extLst>
      <p:ext uri="{BB962C8B-B14F-4D97-AF65-F5344CB8AC3E}">
        <p14:creationId xmlns:p14="http://schemas.microsoft.com/office/powerpoint/2010/main" val="132304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735614" y="1600200"/>
            <a:ext cx="392096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837012" y="1600200"/>
            <a:ext cx="3849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6" name="Tijdelijke aanduiding voor voettekst 5"/>
          <p:cNvSpPr>
            <a:spLocks noGrp="1"/>
          </p:cNvSpPr>
          <p:nvPr>
            <p:ph type="ftr" sz="quarter" idx="11"/>
          </p:nvPr>
        </p:nvSpPr>
        <p:spPr/>
        <p:txBody>
          <a:bodyPr/>
          <a:lstStyle>
            <a:lvl1pPr algn="l">
              <a:defRPr/>
            </a:lvl1pPr>
          </a:lstStyle>
          <a:p>
            <a:r>
              <a:rPr lang="nl-NL"/>
              <a:t>HON Werkconferentie Vaardigheden 170920</a:t>
            </a:r>
            <a:endParaRPr lang="nl-NL" dirty="0"/>
          </a:p>
        </p:txBody>
      </p:sp>
      <p:sp>
        <p:nvSpPr>
          <p:cNvPr id="7" name="Tijdelijke aanduiding voor dianummer 6"/>
          <p:cNvSpPr>
            <a:spLocks noGrp="1"/>
          </p:cNvSpPr>
          <p:nvPr>
            <p:ph type="sldNum" sz="quarter" idx="12"/>
          </p:nvPr>
        </p:nvSpPr>
        <p:spPr/>
        <p:txBody>
          <a:bodyPr/>
          <a:lstStyle/>
          <a:p>
            <a:fld id="{4D8A6874-5530-004C-9748-CB666A561DD5}" type="slidenum">
              <a:rPr lang="nl-NL" smtClean="0"/>
              <a:t>‹nr.›</a:t>
            </a:fld>
            <a:endParaRPr lang="nl-NL"/>
          </a:p>
        </p:txBody>
      </p:sp>
    </p:spTree>
    <p:extLst>
      <p:ext uri="{BB962C8B-B14F-4D97-AF65-F5344CB8AC3E}">
        <p14:creationId xmlns:p14="http://schemas.microsoft.com/office/powerpoint/2010/main" val="22024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735614" y="1535113"/>
            <a:ext cx="38654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te bewerken</a:t>
            </a:r>
          </a:p>
        </p:txBody>
      </p:sp>
      <p:sp>
        <p:nvSpPr>
          <p:cNvPr id="4" name="Tijdelijke aanduiding voor inhoud 3"/>
          <p:cNvSpPr>
            <a:spLocks noGrp="1"/>
          </p:cNvSpPr>
          <p:nvPr>
            <p:ph sz="half" idx="2"/>
          </p:nvPr>
        </p:nvSpPr>
        <p:spPr>
          <a:xfrm>
            <a:off x="735614" y="2174875"/>
            <a:ext cx="38654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5" name="Tijdelijke aanduiding voor tekst 4"/>
          <p:cNvSpPr>
            <a:spLocks noGrp="1"/>
          </p:cNvSpPr>
          <p:nvPr>
            <p:ph type="body" sz="quarter" idx="3"/>
          </p:nvPr>
        </p:nvSpPr>
        <p:spPr>
          <a:xfrm>
            <a:off x="4795373" y="1535113"/>
            <a:ext cx="38914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te bewerken</a:t>
            </a:r>
          </a:p>
        </p:txBody>
      </p:sp>
      <p:sp>
        <p:nvSpPr>
          <p:cNvPr id="6" name="Tijdelijke aanduiding voor inhoud 5"/>
          <p:cNvSpPr>
            <a:spLocks noGrp="1"/>
          </p:cNvSpPr>
          <p:nvPr>
            <p:ph sz="quarter" idx="4"/>
          </p:nvPr>
        </p:nvSpPr>
        <p:spPr>
          <a:xfrm>
            <a:off x="4795373" y="2174875"/>
            <a:ext cx="38914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8" name="Tijdelijke aanduiding voor voettekst 7"/>
          <p:cNvSpPr>
            <a:spLocks noGrp="1"/>
          </p:cNvSpPr>
          <p:nvPr>
            <p:ph type="ftr" sz="quarter" idx="11"/>
          </p:nvPr>
        </p:nvSpPr>
        <p:spPr/>
        <p:txBody>
          <a:bodyPr/>
          <a:lstStyle>
            <a:lvl1pPr algn="l">
              <a:defRPr/>
            </a:lvl1pPr>
          </a:lstStyle>
          <a:p>
            <a:r>
              <a:rPr lang="nl-NL"/>
              <a:t>HON Werkconferentie Vaardigheden 170920</a:t>
            </a:r>
            <a:endParaRPr lang="nl-NL" dirty="0"/>
          </a:p>
        </p:txBody>
      </p:sp>
      <p:sp>
        <p:nvSpPr>
          <p:cNvPr id="9" name="Tijdelijke aanduiding voor dianummer 8"/>
          <p:cNvSpPr>
            <a:spLocks noGrp="1"/>
          </p:cNvSpPr>
          <p:nvPr>
            <p:ph type="sldNum" sz="quarter" idx="12"/>
          </p:nvPr>
        </p:nvSpPr>
        <p:spPr/>
        <p:txBody>
          <a:bodyPr/>
          <a:lstStyle/>
          <a:p>
            <a:fld id="{4D8A6874-5530-004C-9748-CB666A561DD5}" type="slidenum">
              <a:rPr lang="nl-NL" smtClean="0"/>
              <a:t>‹nr.›</a:t>
            </a:fld>
            <a:endParaRPr lang="nl-NL"/>
          </a:p>
        </p:txBody>
      </p:sp>
    </p:spTree>
    <p:extLst>
      <p:ext uri="{BB962C8B-B14F-4D97-AF65-F5344CB8AC3E}">
        <p14:creationId xmlns:p14="http://schemas.microsoft.com/office/powerpoint/2010/main" val="273253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4" name="Tijdelijke aanduiding voor voettekst 3"/>
          <p:cNvSpPr>
            <a:spLocks noGrp="1"/>
          </p:cNvSpPr>
          <p:nvPr>
            <p:ph type="ftr" sz="quarter" idx="11"/>
          </p:nvPr>
        </p:nvSpPr>
        <p:spPr/>
        <p:txBody>
          <a:bodyPr/>
          <a:lstStyle>
            <a:lvl1pPr algn="l">
              <a:defRPr/>
            </a:lvl1pPr>
          </a:lstStyle>
          <a:p>
            <a:r>
              <a:rPr lang="nl-NL"/>
              <a:t>HON Werkconferentie Vaardigheden 170920</a:t>
            </a:r>
            <a:endParaRPr lang="nl-NL" dirty="0"/>
          </a:p>
        </p:txBody>
      </p:sp>
      <p:sp>
        <p:nvSpPr>
          <p:cNvPr id="5" name="Tijdelijke aanduiding voor dianummer 4"/>
          <p:cNvSpPr>
            <a:spLocks noGrp="1"/>
          </p:cNvSpPr>
          <p:nvPr>
            <p:ph type="sldNum" sz="quarter" idx="12"/>
          </p:nvPr>
        </p:nvSpPr>
        <p:spPr/>
        <p:txBody>
          <a:bodyPr/>
          <a:lstStyle/>
          <a:p>
            <a:fld id="{4D8A6874-5530-004C-9748-CB666A561DD5}" type="slidenum">
              <a:rPr lang="nl-NL" smtClean="0"/>
              <a:t>‹nr.›</a:t>
            </a:fld>
            <a:endParaRPr lang="nl-NL"/>
          </a:p>
        </p:txBody>
      </p:sp>
    </p:spTree>
    <p:extLst>
      <p:ext uri="{BB962C8B-B14F-4D97-AF65-F5344CB8AC3E}">
        <p14:creationId xmlns:p14="http://schemas.microsoft.com/office/powerpoint/2010/main" val="361929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lvl1pPr algn="l">
              <a:defRPr/>
            </a:lvl1pPr>
          </a:lstStyle>
          <a:p>
            <a:r>
              <a:rPr lang="nl-NL"/>
              <a:t>HON Werkconferentie Vaardigheden 170920</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‹nr.›</a:t>
            </a:fld>
            <a:endParaRPr lang="nl-NL"/>
          </a:p>
        </p:txBody>
      </p:sp>
    </p:spTree>
    <p:extLst>
      <p:ext uri="{BB962C8B-B14F-4D97-AF65-F5344CB8AC3E}">
        <p14:creationId xmlns:p14="http://schemas.microsoft.com/office/powerpoint/2010/main" val="198041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35614" y="274638"/>
            <a:ext cx="7951186" cy="114300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735614" y="1600201"/>
            <a:ext cx="7951186" cy="4370294"/>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5" name="Tijdelijke aanduiding voor voettekst 4"/>
          <p:cNvSpPr>
            <a:spLocks noGrp="1"/>
          </p:cNvSpPr>
          <p:nvPr>
            <p:ph type="ftr" sz="quarter" idx="3"/>
          </p:nvPr>
        </p:nvSpPr>
        <p:spPr>
          <a:xfrm>
            <a:off x="1450410" y="6126163"/>
            <a:ext cx="4569390" cy="313730"/>
          </a:xfrm>
          <a:prstGeom prst="rect">
            <a:avLst/>
          </a:prstGeom>
        </p:spPr>
        <p:txBody>
          <a:bodyPr vert="horz" lIns="91440" tIns="45720" rIns="91440" bIns="45720" rtlCol="0" anchor="ctr"/>
          <a:lstStyle>
            <a:lvl1pPr algn="ctr">
              <a:defRPr sz="1200">
                <a:solidFill>
                  <a:srgbClr val="A0AA00"/>
                </a:solidFill>
              </a:defRPr>
            </a:lvl1pPr>
          </a:lstStyle>
          <a:p>
            <a:pPr algn="l"/>
            <a:r>
              <a:rPr lang="nl-NL"/>
              <a:t>HON Werkconferentie Vaardigheden 170920</a:t>
            </a:r>
            <a:endParaRPr lang="nl-NL" dirty="0"/>
          </a:p>
        </p:txBody>
      </p:sp>
      <p:sp>
        <p:nvSpPr>
          <p:cNvPr id="6" name="Tijdelijke aanduiding voor dianummer 5"/>
          <p:cNvSpPr>
            <a:spLocks noGrp="1"/>
          </p:cNvSpPr>
          <p:nvPr>
            <p:ph type="sldNum" sz="quarter" idx="4"/>
          </p:nvPr>
        </p:nvSpPr>
        <p:spPr>
          <a:xfrm>
            <a:off x="735614" y="6126164"/>
            <a:ext cx="541302" cy="313729"/>
          </a:xfrm>
          <a:prstGeom prst="rect">
            <a:avLst/>
          </a:prstGeom>
        </p:spPr>
        <p:txBody>
          <a:bodyPr vert="horz" lIns="91440" tIns="45720" rIns="91440" bIns="45720" rtlCol="0" anchor="ctr"/>
          <a:lstStyle>
            <a:lvl1pPr algn="l">
              <a:defRPr sz="1200">
                <a:solidFill>
                  <a:srgbClr val="A0AA00"/>
                </a:solidFill>
              </a:defRPr>
            </a:lvl1pPr>
          </a:lstStyle>
          <a:p>
            <a:fld id="{4D8A6874-5530-004C-9748-CB666A561DD5}" type="slidenum">
              <a:rPr lang="nl-NL" smtClean="0"/>
              <a:pPr/>
              <a:t>‹nr.›</a:t>
            </a:fld>
            <a:endParaRPr lang="nl-NL" dirty="0"/>
          </a:p>
        </p:txBody>
      </p:sp>
    </p:spTree>
    <p:extLst>
      <p:ext uri="{BB962C8B-B14F-4D97-AF65-F5344CB8AC3E}">
        <p14:creationId xmlns:p14="http://schemas.microsoft.com/office/powerpoint/2010/main" val="199412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p-training.net/training/educational_theory/feedback/pendleton.htm"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medischcontact.nl/nieuws/laatste-nieuws/artikel/een-cursus-feedback-geven.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huisartsopleiding.nl/opleiding/vaardigheden-opleidin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363682" y="1870653"/>
            <a:ext cx="8780318" cy="1623866"/>
          </a:xfrm>
        </p:spPr>
        <p:txBody>
          <a:bodyPr>
            <a:normAutofit/>
          </a:bodyPr>
          <a:lstStyle/>
          <a:p>
            <a:r>
              <a:rPr lang="nl-NL" altLang="nl-NL" dirty="0">
                <a:latin typeface="Palatino Linotype" panose="02040502050505030304" pitchFamily="18" charset="0"/>
              </a:rPr>
              <a:t>Toekomstbestendige en </a:t>
            </a:r>
            <a:br>
              <a:rPr lang="nl-NL" altLang="nl-NL" dirty="0">
                <a:latin typeface="Palatino Linotype" panose="02040502050505030304" pitchFamily="18" charset="0"/>
              </a:rPr>
            </a:br>
            <a:r>
              <a:rPr lang="nl-NL" altLang="nl-NL" dirty="0">
                <a:latin typeface="Palatino Linotype" panose="02040502050505030304" pitchFamily="18" charset="0"/>
              </a:rPr>
              <a:t>		   veilige vaardige huisartsen</a:t>
            </a:r>
            <a:r>
              <a:rPr lang="nl-NL" dirty="0">
                <a:latin typeface="Palatino Linotype" panose="02040502050505030304" pitchFamily="18" charset="0"/>
              </a:rPr>
              <a:t>	</a:t>
            </a:r>
          </a:p>
        </p:txBody>
      </p:sp>
      <p:sp>
        <p:nvSpPr>
          <p:cNvPr id="6" name="Subtitel 5"/>
          <p:cNvSpPr>
            <a:spLocks noGrp="1"/>
          </p:cNvSpPr>
          <p:nvPr>
            <p:ph type="subTitle" idx="1"/>
          </p:nvPr>
        </p:nvSpPr>
        <p:spPr>
          <a:xfrm>
            <a:off x="1684482" y="3673509"/>
            <a:ext cx="7036786" cy="498764"/>
          </a:xfrm>
        </p:spPr>
        <p:txBody>
          <a:bodyPr>
            <a:normAutofit lnSpcReduction="10000"/>
          </a:bodyPr>
          <a:lstStyle/>
          <a:p>
            <a:r>
              <a:rPr lang="nl-NL" altLang="nl-NL" b="1" dirty="0">
                <a:solidFill>
                  <a:schemeClr val="tx2"/>
                </a:solidFill>
                <a:latin typeface="Palatino Linotype" panose="02040502050505030304" pitchFamily="18" charset="0"/>
              </a:rPr>
              <a:t>Vaardigheden aanleren in de opleiding</a:t>
            </a:r>
          </a:p>
          <a:p>
            <a:endParaRPr lang="nl-NL" dirty="0"/>
          </a:p>
        </p:txBody>
      </p:sp>
      <p:pic>
        <p:nvPicPr>
          <p:cNvPr id="2" name="Afbeelding 1"/>
          <p:cNvPicPr>
            <a:picLocks noChangeAspect="1"/>
          </p:cNvPicPr>
          <p:nvPr/>
        </p:nvPicPr>
        <p:blipFill>
          <a:blip r:embed="rId3">
            <a:duotone>
              <a:schemeClr val="accent3">
                <a:shade val="45000"/>
                <a:satMod val="135000"/>
              </a:schemeClr>
              <a:prstClr val="white"/>
            </a:duotone>
          </a:blip>
          <a:stretch>
            <a:fillRect/>
          </a:stretch>
        </p:blipFill>
        <p:spPr>
          <a:xfrm>
            <a:off x="812800" y="4351263"/>
            <a:ext cx="2165290" cy="2097716"/>
          </a:xfrm>
          <a:prstGeom prst="rect">
            <a:avLst/>
          </a:prstGeom>
          <a:solidFill>
            <a:schemeClr val="bg1"/>
          </a:solidFill>
        </p:spPr>
      </p:pic>
    </p:spTree>
    <p:extLst>
      <p:ext uri="{BB962C8B-B14F-4D97-AF65-F5344CB8AC3E}">
        <p14:creationId xmlns:p14="http://schemas.microsoft.com/office/powerpoint/2010/main" val="367003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03860" y="301532"/>
            <a:ext cx="8336280" cy="1143000"/>
          </a:xfrm>
        </p:spPr>
        <p:txBody>
          <a:bodyPr>
            <a:normAutofit fontScale="90000"/>
          </a:bodyPr>
          <a:lstStyle/>
          <a:p>
            <a:pPr marL="0" indent="0">
              <a:spcBef>
                <a:spcPts val="0"/>
              </a:spcBef>
            </a:pPr>
            <a:br>
              <a:rPr lang="nl-NL" dirty="0">
                <a:latin typeface="Palatino Linotype" panose="02040502050505030304" pitchFamily="18" charset="0"/>
              </a:rPr>
            </a:br>
            <a:r>
              <a:rPr lang="nl-NL" dirty="0">
                <a:latin typeface="Palatino Linotype" panose="02040502050505030304" pitchFamily="18" charset="0"/>
              </a:rPr>
              <a:t>Tips voor aanleren in de praktijk:</a:t>
            </a:r>
            <a:br>
              <a:rPr lang="nl-NL" dirty="0">
                <a:latin typeface="Palatino Linotype" panose="02040502050505030304" pitchFamily="18" charset="0"/>
              </a:rPr>
            </a:br>
            <a:endParaRPr lang="nl-NL" dirty="0"/>
          </a:p>
        </p:txBody>
      </p:sp>
      <p:sp>
        <p:nvSpPr>
          <p:cNvPr id="6" name="Tijdelijke aanduiding voor inhoud 5"/>
          <p:cNvSpPr>
            <a:spLocks noGrp="1"/>
          </p:cNvSpPr>
          <p:nvPr>
            <p:ph idx="1"/>
          </p:nvPr>
        </p:nvSpPr>
        <p:spPr>
          <a:xfrm>
            <a:off x="403860" y="1600201"/>
            <a:ext cx="8271794" cy="4370294"/>
          </a:xfrm>
        </p:spPr>
        <p:txBody>
          <a:bodyPr>
            <a:noAutofit/>
          </a:bodyPr>
          <a:lstStyle/>
          <a:p>
            <a:r>
              <a:rPr lang="nl-NL" dirty="0">
                <a:latin typeface="Palatino Linotype" panose="02040502050505030304" pitchFamily="18" charset="0"/>
              </a:rPr>
              <a:t>Direct observeren</a:t>
            </a:r>
          </a:p>
          <a:p>
            <a:endParaRPr lang="nl-NL" dirty="0">
              <a:latin typeface="Palatino Linotype" panose="02040502050505030304" pitchFamily="18" charset="0"/>
            </a:endParaRPr>
          </a:p>
          <a:p>
            <a:r>
              <a:rPr lang="nl-NL" dirty="0">
                <a:latin typeface="Palatino Linotype" panose="02040502050505030304" pitchFamily="18" charset="0"/>
              </a:rPr>
              <a:t>Alleen ingrijpen als </a:t>
            </a:r>
            <a:r>
              <a:rPr lang="nl-NL" dirty="0" err="1">
                <a:latin typeface="Palatino Linotype" panose="02040502050505030304" pitchFamily="18" charset="0"/>
              </a:rPr>
              <a:t>aios</a:t>
            </a:r>
            <a:r>
              <a:rPr lang="nl-NL" dirty="0">
                <a:latin typeface="Palatino Linotype" panose="02040502050505030304" pitchFamily="18" charset="0"/>
              </a:rPr>
              <a:t> fouten laat zien</a:t>
            </a:r>
          </a:p>
          <a:p>
            <a:endParaRPr lang="nl-NL" dirty="0">
              <a:latin typeface="Palatino Linotype" panose="02040502050505030304" pitchFamily="18" charset="0"/>
            </a:endParaRPr>
          </a:p>
          <a:p>
            <a:r>
              <a:rPr lang="nl-NL" dirty="0">
                <a:latin typeface="Palatino Linotype" panose="02040502050505030304" pitchFamily="18" charset="0"/>
              </a:rPr>
              <a:t>Aansluitend feedback geven: </a:t>
            </a:r>
            <a:br>
              <a:rPr lang="nl-NL" dirty="0">
                <a:latin typeface="Palatino Linotype" panose="02040502050505030304" pitchFamily="18" charset="0"/>
              </a:rPr>
            </a:br>
            <a:r>
              <a:rPr lang="nl-NL" dirty="0">
                <a:latin typeface="Palatino Linotype" panose="02040502050505030304" pitchFamily="18" charset="0"/>
              </a:rPr>
              <a:t>narratief, tips en tops</a:t>
            </a:r>
          </a:p>
          <a:p>
            <a:endParaRPr lang="nl-NL" dirty="0"/>
          </a:p>
          <a:p>
            <a:pPr marL="0" indent="0">
              <a:buNone/>
            </a:pPr>
            <a:r>
              <a:rPr lang="nl-NL" sz="2000" dirty="0"/>
              <a:t>Nicholls D. e.a. </a:t>
            </a:r>
            <a:r>
              <a:rPr lang="nl-NL" sz="2000" dirty="0" err="1"/>
              <a:t>Med</a:t>
            </a:r>
            <a:r>
              <a:rPr lang="nl-NL" sz="2000" dirty="0"/>
              <a:t>. Teacher 2016.</a:t>
            </a:r>
            <a:r>
              <a:rPr lang="nl-NL" sz="2000" dirty="0">
                <a:solidFill>
                  <a:srgbClr val="C00000"/>
                </a:solidFill>
                <a:latin typeface="Trebuchet MS"/>
              </a:rPr>
              <a:t> </a:t>
            </a:r>
          </a:p>
          <a:p>
            <a:pPr marL="0" indent="0">
              <a:buNone/>
            </a:pPr>
            <a:endParaRPr lang="nl-NL" dirty="0"/>
          </a:p>
        </p:txBody>
      </p:sp>
      <p:sp>
        <p:nvSpPr>
          <p:cNvPr id="3" name="Tijdelijke aanduiding voor voettekst 2"/>
          <p:cNvSpPr>
            <a:spLocks noGrp="1"/>
          </p:cNvSpPr>
          <p:nvPr>
            <p:ph type="ftr" sz="quarter" idx="11"/>
          </p:nvPr>
        </p:nvSpPr>
        <p:spPr/>
        <p:txBody>
          <a:bodyPr/>
          <a:lstStyle/>
          <a:p>
            <a:r>
              <a:rPr lang="nl-NL"/>
              <a:t>HON Werkconferentie Vaardigheden 170920</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10</a:t>
            </a:fld>
            <a:endParaRPr lang="nl-NL"/>
          </a:p>
        </p:txBody>
      </p:sp>
      <p:pic>
        <p:nvPicPr>
          <p:cNvPr id="7" name="Afbeelding 6"/>
          <p:cNvPicPr>
            <a:picLocks noChangeAspect="1"/>
          </p:cNvPicPr>
          <p:nvPr/>
        </p:nvPicPr>
        <p:blipFill>
          <a:blip r:embed="rId2"/>
          <a:stretch>
            <a:fillRect/>
          </a:stretch>
        </p:blipFill>
        <p:spPr>
          <a:xfrm>
            <a:off x="6513534" y="3429000"/>
            <a:ext cx="2294140" cy="1178853"/>
          </a:xfrm>
          <a:prstGeom prst="rect">
            <a:avLst/>
          </a:prstGeom>
        </p:spPr>
      </p:pic>
      <p:sp>
        <p:nvSpPr>
          <p:cNvPr id="8" name="Tekstvak 7"/>
          <p:cNvSpPr txBox="1"/>
          <p:nvPr/>
        </p:nvSpPr>
        <p:spPr>
          <a:xfrm>
            <a:off x="6370320" y="5046695"/>
            <a:ext cx="2437354" cy="461665"/>
          </a:xfrm>
          <a:prstGeom prst="rect">
            <a:avLst/>
          </a:prstGeom>
          <a:noFill/>
        </p:spPr>
        <p:txBody>
          <a:bodyPr wrap="square" rtlCol="0">
            <a:spAutoFit/>
          </a:bodyPr>
          <a:lstStyle/>
          <a:p>
            <a:r>
              <a:rPr lang="nl-NL" sz="2400" dirty="0">
                <a:solidFill>
                  <a:srgbClr val="C00000"/>
                </a:solidFill>
                <a:latin typeface="Trebuchet MS"/>
              </a:rPr>
              <a:t>Dus niet zo……..</a:t>
            </a:r>
            <a:endParaRPr lang="nl-NL" sz="2400" dirty="0"/>
          </a:p>
        </p:txBody>
      </p:sp>
    </p:spTree>
    <p:extLst>
      <p:ext uri="{BB962C8B-B14F-4D97-AF65-F5344CB8AC3E}">
        <p14:creationId xmlns:p14="http://schemas.microsoft.com/office/powerpoint/2010/main" val="250495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Feedback: </a:t>
            </a:r>
            <a:r>
              <a:rPr lang="nl-NL" sz="3200" dirty="0" err="1">
                <a:latin typeface="Palatino Linotype" panose="02040502050505030304" pitchFamily="18" charset="0"/>
              </a:rPr>
              <a:t>Pendleton</a:t>
            </a:r>
            <a:r>
              <a:rPr lang="nl-NL" sz="3200" dirty="0">
                <a:latin typeface="Palatino Linotype" panose="02040502050505030304" pitchFamily="18" charset="0"/>
              </a:rPr>
              <a:t> (</a:t>
            </a:r>
            <a:r>
              <a:rPr lang="nl-NL" sz="3200" dirty="0" err="1">
                <a:latin typeface="Palatino Linotype" panose="02040502050505030304" pitchFamily="18" charset="0"/>
              </a:rPr>
              <a:t>observation</a:t>
            </a:r>
            <a:r>
              <a:rPr lang="nl-NL" sz="3200" dirty="0">
                <a:latin typeface="Palatino Linotype" panose="02040502050505030304" pitchFamily="18" charset="0"/>
              </a:rPr>
              <a:t>/video)</a:t>
            </a:r>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11</a:t>
            </a:fld>
            <a:endParaRPr lang="nl-NL"/>
          </a:p>
        </p:txBody>
      </p:sp>
      <p:sp>
        <p:nvSpPr>
          <p:cNvPr id="5" name="Tijdelijke aanduiding voor inhoud 2"/>
          <p:cNvSpPr txBox="1">
            <a:spLocks/>
          </p:cNvSpPr>
          <p:nvPr/>
        </p:nvSpPr>
        <p:spPr>
          <a:xfrm>
            <a:off x="227236" y="4050769"/>
            <a:ext cx="7951186" cy="436420"/>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600" dirty="0">
                <a:latin typeface="Palatino Linotype" panose="02040502050505030304" pitchFamily="18" charset="0"/>
                <a:hlinkClick r:id="rId3"/>
              </a:rPr>
              <a:t>http://www.gp-training.net/training/educational_theory/feedback/pendleton.htm</a:t>
            </a:r>
            <a:r>
              <a:rPr lang="nl-NL" sz="1600" dirty="0">
                <a:latin typeface="Palatino Linotype" panose="02040502050505030304" pitchFamily="18" charset="0"/>
              </a:rPr>
              <a:t> </a:t>
            </a:r>
          </a:p>
          <a:p>
            <a:pPr marL="385763" indent="-385763">
              <a:buFont typeface="+mj-lt"/>
              <a:buAutoNum type="arabicPeriod"/>
            </a:pPr>
            <a:endParaRPr lang="nl-NL" dirty="0"/>
          </a:p>
          <a:p>
            <a:pPr marL="385763" indent="-385763">
              <a:buFont typeface="+mj-lt"/>
              <a:buAutoNum type="arabicPeriod"/>
            </a:pPr>
            <a:endParaRPr lang="nl-NL" dirty="0"/>
          </a:p>
          <a:p>
            <a:pPr marL="385763" indent="-385763">
              <a:buFont typeface="+mj-lt"/>
              <a:buAutoNum type="arabicPeriod"/>
            </a:pPr>
            <a:endParaRPr lang="nl-NL" dirty="0"/>
          </a:p>
        </p:txBody>
      </p:sp>
      <p:sp>
        <p:nvSpPr>
          <p:cNvPr id="6" name="Tijdelijke aanduiding voor inhoud 5"/>
          <p:cNvSpPr txBox="1">
            <a:spLocks/>
          </p:cNvSpPr>
          <p:nvPr/>
        </p:nvSpPr>
        <p:spPr>
          <a:xfrm>
            <a:off x="2051824" y="1344221"/>
            <a:ext cx="7092176" cy="2726841"/>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42963" lvl="1" indent="-385763">
              <a:buFont typeface="+mj-lt"/>
              <a:buAutoNum type="arabicPeriod"/>
            </a:pPr>
            <a:r>
              <a:rPr lang="nl-NL" sz="2400" dirty="0" err="1">
                <a:latin typeface="Palatino Linotype" panose="02040502050505030304" pitchFamily="18" charset="0"/>
              </a:rPr>
              <a:t>Clarify</a:t>
            </a:r>
            <a:r>
              <a:rPr lang="nl-NL" sz="2400" dirty="0">
                <a:latin typeface="Palatino Linotype" panose="02040502050505030304" pitchFamily="18" charset="0"/>
              </a:rPr>
              <a:t>, ready </a:t>
            </a:r>
            <a:r>
              <a:rPr lang="nl-NL" sz="2400" dirty="0" err="1">
                <a:latin typeface="Palatino Linotype" panose="02040502050505030304" pitchFamily="18" charset="0"/>
              </a:rPr>
              <a:t>for</a:t>
            </a:r>
            <a:r>
              <a:rPr lang="nl-NL" sz="2400" dirty="0">
                <a:latin typeface="Palatino Linotype" panose="02040502050505030304" pitchFamily="18" charset="0"/>
              </a:rPr>
              <a:t> feedback?</a:t>
            </a:r>
          </a:p>
          <a:p>
            <a:pPr marL="842963" lvl="1" indent="-385763">
              <a:buFont typeface="+mj-lt"/>
              <a:buAutoNum type="arabicPeriod"/>
            </a:pPr>
            <a:r>
              <a:rPr lang="nl-NL" sz="2400" dirty="0" err="1">
                <a:latin typeface="Palatino Linotype" panose="02040502050505030304" pitchFamily="18" charset="0"/>
              </a:rPr>
              <a:t>What</a:t>
            </a:r>
            <a:r>
              <a:rPr lang="nl-NL" sz="2400" dirty="0">
                <a:latin typeface="Palatino Linotype" panose="02040502050505030304" pitchFamily="18" charset="0"/>
              </a:rPr>
              <a:t> </a:t>
            </a:r>
            <a:r>
              <a:rPr lang="nl-NL" sz="2400" dirty="0" err="1">
                <a:latin typeface="Palatino Linotype" panose="02040502050505030304" pitchFamily="18" charset="0"/>
              </a:rPr>
              <a:t>did</a:t>
            </a:r>
            <a:r>
              <a:rPr lang="nl-NL" sz="2400" dirty="0">
                <a:latin typeface="Palatino Linotype" panose="02040502050505030304" pitchFamily="18" charset="0"/>
              </a:rPr>
              <a:t> s/he well?</a:t>
            </a:r>
          </a:p>
          <a:p>
            <a:pPr marL="842963" lvl="1" indent="-385763">
              <a:buFont typeface="+mj-lt"/>
              <a:buAutoNum type="arabicPeriod"/>
            </a:pPr>
            <a:r>
              <a:rPr lang="nl-NL" sz="2400" dirty="0" err="1">
                <a:latin typeface="Palatino Linotype" panose="02040502050505030304" pitchFamily="18" charset="0"/>
              </a:rPr>
              <a:t>Add</a:t>
            </a:r>
            <a:r>
              <a:rPr lang="nl-NL" sz="2400" dirty="0">
                <a:latin typeface="Palatino Linotype" panose="02040502050505030304" pitchFamily="18" charset="0"/>
              </a:rPr>
              <a:t> </a:t>
            </a:r>
            <a:r>
              <a:rPr lang="nl-NL" sz="2400" dirty="0" err="1">
                <a:latin typeface="Palatino Linotype" panose="02040502050505030304" pitchFamily="18" charset="0"/>
              </a:rPr>
              <a:t>own</a:t>
            </a:r>
            <a:r>
              <a:rPr lang="nl-NL" sz="2400" dirty="0">
                <a:latin typeface="Palatino Linotype" panose="02040502050505030304" pitchFamily="18" charset="0"/>
              </a:rPr>
              <a:t> </a:t>
            </a:r>
            <a:r>
              <a:rPr lang="nl-NL" sz="2400" dirty="0" err="1">
                <a:latin typeface="Palatino Linotype" panose="02040502050505030304" pitchFamily="18" charset="0"/>
              </a:rPr>
              <a:t>observation</a:t>
            </a:r>
            <a:endParaRPr lang="nl-NL" sz="2400" dirty="0">
              <a:latin typeface="Palatino Linotype" panose="02040502050505030304" pitchFamily="18" charset="0"/>
            </a:endParaRPr>
          </a:p>
          <a:p>
            <a:pPr marL="842963" lvl="1" indent="-385763">
              <a:buFont typeface="+mj-lt"/>
              <a:buAutoNum type="arabicPeriod"/>
            </a:pPr>
            <a:r>
              <a:rPr lang="nl-NL" sz="2400" dirty="0" err="1">
                <a:latin typeface="Palatino Linotype" panose="02040502050505030304" pitchFamily="18" charset="0"/>
              </a:rPr>
              <a:t>What</a:t>
            </a:r>
            <a:r>
              <a:rPr lang="nl-NL" sz="2400" dirty="0">
                <a:latin typeface="Palatino Linotype" panose="02040502050505030304" pitchFamily="18" charset="0"/>
              </a:rPr>
              <a:t> </a:t>
            </a:r>
            <a:r>
              <a:rPr lang="nl-NL" sz="2400" dirty="0" err="1">
                <a:latin typeface="Palatino Linotype" panose="02040502050505030304" pitchFamily="18" charset="0"/>
              </a:rPr>
              <a:t>did</a:t>
            </a:r>
            <a:r>
              <a:rPr lang="nl-NL" sz="2400" dirty="0">
                <a:latin typeface="Palatino Linotype" panose="02040502050505030304" pitchFamily="18" charset="0"/>
              </a:rPr>
              <a:t> s/he </a:t>
            </a:r>
            <a:r>
              <a:rPr lang="nl-NL" sz="2400" dirty="0" err="1">
                <a:latin typeface="Palatino Linotype" panose="02040502050505030304" pitchFamily="18" charset="0"/>
              </a:rPr>
              <a:t>did</a:t>
            </a:r>
            <a:r>
              <a:rPr lang="nl-NL" sz="2400" dirty="0">
                <a:latin typeface="Palatino Linotype" panose="02040502050505030304" pitchFamily="18" charset="0"/>
              </a:rPr>
              <a:t> </a:t>
            </a:r>
            <a:r>
              <a:rPr lang="nl-NL" sz="2400" dirty="0" err="1">
                <a:latin typeface="Palatino Linotype" panose="02040502050505030304" pitchFamily="18" charset="0"/>
              </a:rPr>
              <a:t>less</a:t>
            </a:r>
            <a:r>
              <a:rPr lang="nl-NL" sz="2400" dirty="0">
                <a:latin typeface="Palatino Linotype" panose="02040502050505030304" pitchFamily="18" charset="0"/>
              </a:rPr>
              <a:t> well? </a:t>
            </a:r>
            <a:br>
              <a:rPr lang="nl-NL" sz="2400" dirty="0">
                <a:latin typeface="Palatino Linotype" panose="02040502050505030304" pitchFamily="18" charset="0"/>
              </a:rPr>
            </a:br>
            <a:r>
              <a:rPr lang="nl-NL" sz="2400" dirty="0" err="1">
                <a:latin typeface="Palatino Linotype" panose="02040502050505030304" pitchFamily="18" charset="0"/>
              </a:rPr>
              <a:t>What</a:t>
            </a:r>
            <a:r>
              <a:rPr lang="nl-NL" sz="2400" dirty="0">
                <a:latin typeface="Palatino Linotype" panose="02040502050505030304" pitchFamily="18" charset="0"/>
              </a:rPr>
              <a:t> </a:t>
            </a:r>
            <a:r>
              <a:rPr lang="nl-NL" sz="2400" dirty="0" err="1">
                <a:latin typeface="Palatino Linotype" panose="02040502050505030304" pitchFamily="18" charset="0"/>
              </a:rPr>
              <a:t>will</a:t>
            </a:r>
            <a:r>
              <a:rPr lang="nl-NL" sz="2400" dirty="0">
                <a:latin typeface="Palatino Linotype" panose="02040502050505030304" pitchFamily="18" charset="0"/>
              </a:rPr>
              <a:t> s/he do </a:t>
            </a:r>
            <a:r>
              <a:rPr lang="nl-NL" sz="2400" dirty="0" err="1">
                <a:latin typeface="Palatino Linotype" panose="02040502050505030304" pitchFamily="18" charset="0"/>
              </a:rPr>
              <a:t>differently</a:t>
            </a:r>
            <a:r>
              <a:rPr lang="nl-NL" sz="2400" dirty="0">
                <a:latin typeface="Palatino Linotype" panose="02040502050505030304" pitchFamily="18" charset="0"/>
              </a:rPr>
              <a:t>?</a:t>
            </a:r>
          </a:p>
          <a:p>
            <a:pPr marL="842963" lvl="1" indent="-385763">
              <a:buFont typeface="+mj-lt"/>
              <a:buAutoNum type="arabicPeriod"/>
            </a:pPr>
            <a:r>
              <a:rPr lang="nl-NL" sz="2400" dirty="0" err="1">
                <a:latin typeface="Palatino Linotype" panose="02040502050505030304" pitchFamily="18" charset="0"/>
              </a:rPr>
              <a:t>Add</a:t>
            </a:r>
            <a:r>
              <a:rPr lang="nl-NL" sz="2400" dirty="0">
                <a:latin typeface="Palatino Linotype" panose="02040502050505030304" pitchFamily="18" charset="0"/>
              </a:rPr>
              <a:t> </a:t>
            </a:r>
            <a:r>
              <a:rPr lang="nl-NL" sz="2400" dirty="0" err="1">
                <a:latin typeface="Palatino Linotype" panose="02040502050505030304" pitchFamily="18" charset="0"/>
              </a:rPr>
              <a:t>own</a:t>
            </a:r>
            <a:r>
              <a:rPr lang="nl-NL" sz="2400" dirty="0">
                <a:latin typeface="Palatino Linotype" panose="02040502050505030304" pitchFamily="18" charset="0"/>
              </a:rPr>
              <a:t> </a:t>
            </a:r>
            <a:r>
              <a:rPr lang="nl-NL" sz="2400" dirty="0" err="1">
                <a:latin typeface="Palatino Linotype" panose="02040502050505030304" pitchFamily="18" charset="0"/>
              </a:rPr>
              <a:t>observation</a:t>
            </a:r>
            <a:r>
              <a:rPr lang="nl-NL" sz="2400" dirty="0">
                <a:latin typeface="Palatino Linotype" panose="02040502050505030304" pitchFamily="18" charset="0"/>
              </a:rPr>
              <a:t> </a:t>
            </a:r>
            <a:r>
              <a:rPr lang="nl-NL" sz="2400" dirty="0" err="1">
                <a:latin typeface="Palatino Linotype" panose="02040502050505030304" pitchFamily="18" charset="0"/>
              </a:rPr>
              <a:t>and</a:t>
            </a:r>
            <a:r>
              <a:rPr lang="nl-NL" sz="2400" dirty="0">
                <a:latin typeface="Palatino Linotype" panose="02040502050505030304" pitchFamily="18" charset="0"/>
              </a:rPr>
              <a:t> </a:t>
            </a:r>
            <a:r>
              <a:rPr lang="nl-NL" sz="2400" dirty="0" err="1">
                <a:latin typeface="Palatino Linotype" panose="02040502050505030304" pitchFamily="18" charset="0"/>
              </a:rPr>
              <a:t>recommendations</a:t>
            </a:r>
            <a:endParaRPr lang="nl-NL" sz="2400" dirty="0">
              <a:latin typeface="Palatino Linotype" panose="02040502050505030304" pitchFamily="18" charset="0"/>
            </a:endParaRPr>
          </a:p>
          <a:p>
            <a:pPr marL="842963" lvl="1" indent="-385763">
              <a:buFont typeface="+mj-lt"/>
              <a:buAutoNum type="arabicPeriod"/>
            </a:pPr>
            <a:endParaRPr lang="nl-NL" sz="2400" dirty="0">
              <a:latin typeface="Palatino Linotype" panose="02040502050505030304" pitchFamily="18" charset="0"/>
            </a:endParaRPr>
          </a:p>
          <a:p>
            <a:pPr marL="842963" lvl="1" indent="-385763">
              <a:buFont typeface="+mj-lt"/>
              <a:buAutoNum type="arabicPeriod"/>
            </a:pPr>
            <a:endParaRPr lang="nl-NL" sz="2400" dirty="0">
              <a:latin typeface="Palatino Linotype" panose="02040502050505030304" pitchFamily="18" charset="0"/>
            </a:endParaRPr>
          </a:p>
          <a:p>
            <a:pPr marL="457200" lvl="1" indent="0">
              <a:buNone/>
            </a:pPr>
            <a:br>
              <a:rPr lang="nl-NL" sz="2400" dirty="0">
                <a:latin typeface="Palatino Linotype" panose="02040502050505030304" pitchFamily="18" charset="0"/>
              </a:rPr>
            </a:br>
            <a:endParaRPr lang="nl-NL" sz="2400" dirty="0">
              <a:latin typeface="Palatino Linotype" panose="02040502050505030304" pitchFamily="18" charset="0"/>
            </a:endParaRPr>
          </a:p>
          <a:p>
            <a:endParaRPr lang="nl-NL" dirty="0"/>
          </a:p>
        </p:txBody>
      </p:sp>
      <p:sp>
        <p:nvSpPr>
          <p:cNvPr id="7" name="Tekstvak 6">
            <a:extLst>
              <a:ext uri="{FF2B5EF4-FFF2-40B4-BE49-F238E27FC236}">
                <a16:creationId xmlns:a16="http://schemas.microsoft.com/office/drawing/2014/main" id="{2E6F3DF4-9491-4531-8F10-402CB6A99EBD}"/>
              </a:ext>
            </a:extLst>
          </p:cNvPr>
          <p:cNvSpPr txBox="1"/>
          <p:nvPr/>
        </p:nvSpPr>
        <p:spPr>
          <a:xfrm>
            <a:off x="227236" y="4742800"/>
            <a:ext cx="8459564" cy="1723549"/>
          </a:xfrm>
          <a:prstGeom prst="rect">
            <a:avLst/>
          </a:prstGeom>
          <a:noFill/>
        </p:spPr>
        <p:txBody>
          <a:bodyPr wrap="square" rtlCol="0">
            <a:spAutoFit/>
          </a:bodyPr>
          <a:lstStyle/>
          <a:p>
            <a:r>
              <a:rPr lang="nl-NL" sz="1800" dirty="0">
                <a:solidFill>
                  <a:schemeClr val="accent1"/>
                </a:solidFill>
                <a:latin typeface="Palatino Linotype" panose="02040502050505030304" pitchFamily="18" charset="0"/>
              </a:rPr>
              <a:t>Toepassing in Nederlandse setting in </a:t>
            </a:r>
            <a:r>
              <a:rPr lang="nl-NL" sz="1800" dirty="0" err="1">
                <a:solidFill>
                  <a:schemeClr val="accent1"/>
                </a:solidFill>
                <a:latin typeface="Palatino Linotype" panose="02040502050505030304" pitchFamily="18" charset="0"/>
              </a:rPr>
              <a:t>Med</a:t>
            </a:r>
            <a:r>
              <a:rPr lang="nl-NL" sz="1800" dirty="0">
                <a:solidFill>
                  <a:schemeClr val="accent1"/>
                </a:solidFill>
                <a:latin typeface="Palatino Linotype" panose="02040502050505030304" pitchFamily="18" charset="0"/>
              </a:rPr>
              <a:t> Contact 2011:</a:t>
            </a:r>
            <a:br>
              <a:rPr lang="nl-NL" sz="1800" dirty="0">
                <a:solidFill>
                  <a:schemeClr val="accent1"/>
                </a:solidFill>
                <a:latin typeface="Palatino Linotype" panose="02040502050505030304" pitchFamily="18" charset="0"/>
              </a:rPr>
            </a:br>
            <a:r>
              <a:rPr lang="nl-NL" sz="1800" dirty="0">
                <a:solidFill>
                  <a:schemeClr val="accent1"/>
                </a:solidFill>
                <a:latin typeface="Palatino Linotype" panose="02040502050505030304" pitchFamily="18" charset="0"/>
              </a:rPr>
              <a:t>Een cursus feedback geven; a(n)</a:t>
            </a:r>
            <a:r>
              <a:rPr lang="nl-NL" sz="1800" dirty="0" err="1">
                <a:solidFill>
                  <a:schemeClr val="accent1"/>
                </a:solidFill>
                <a:latin typeface="Palatino Linotype" panose="02040502050505030304" pitchFamily="18" charset="0"/>
              </a:rPr>
              <a:t>iossen</a:t>
            </a:r>
            <a:r>
              <a:rPr lang="nl-NL" sz="1800" dirty="0">
                <a:solidFill>
                  <a:schemeClr val="accent1"/>
                </a:solidFill>
                <a:latin typeface="Palatino Linotype" panose="02040502050505030304" pitchFamily="18" charset="0"/>
              </a:rPr>
              <a:t> leren elkaar aan te spreken op gedrag.</a:t>
            </a:r>
          </a:p>
          <a:p>
            <a:endParaRPr lang="nl-NL" dirty="0">
              <a:solidFill>
                <a:schemeClr val="accent1"/>
              </a:solidFill>
              <a:latin typeface="Palatino Linotype" panose="0204050205050503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600" b="0" i="0" u="sng" strike="noStrike" kern="1200" cap="none" spc="0" normalizeH="0" baseline="0" noProof="0" dirty="0">
                <a:ln>
                  <a:noFill/>
                </a:ln>
                <a:solidFill>
                  <a:prstClr val="black"/>
                </a:solidFill>
                <a:effectLst/>
                <a:uLnTx/>
                <a:uFillTx/>
                <a:latin typeface="Calibri"/>
                <a:ea typeface="+mn-ea"/>
                <a:cs typeface="+mn-cs"/>
                <a:hlinkClick r:id="rId4"/>
              </a:rPr>
              <a:t>https://www.medischcontact.nl/nieuws/laatste-nieuws/artikel/een-cursus-feedback-geven.htm</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br>
              <a:rPr lang="nl-NL" sz="1800" dirty="0">
                <a:solidFill>
                  <a:schemeClr val="accent1"/>
                </a:solidFill>
                <a:latin typeface="Palatino Linotype" panose="02040502050505030304" pitchFamily="18" charset="0"/>
              </a:rPr>
            </a:br>
            <a:endParaRPr lang="nl-NL" dirty="0">
              <a:solidFill>
                <a:schemeClr val="accent1"/>
              </a:solidFill>
            </a:endParaRPr>
          </a:p>
        </p:txBody>
      </p:sp>
      <p:pic>
        <p:nvPicPr>
          <p:cNvPr id="8" name="Afbeelding 7">
            <a:extLst>
              <a:ext uri="{FF2B5EF4-FFF2-40B4-BE49-F238E27FC236}">
                <a16:creationId xmlns:a16="http://schemas.microsoft.com/office/drawing/2014/main" id="{5ACA980D-4D37-4C57-A5B2-EFA88188E720}"/>
              </a:ext>
            </a:extLst>
          </p:cNvPr>
          <p:cNvPicPr>
            <a:picLocks noChangeAspect="1"/>
          </p:cNvPicPr>
          <p:nvPr/>
        </p:nvPicPr>
        <p:blipFill>
          <a:blip r:embed="rId5"/>
          <a:stretch>
            <a:fillRect/>
          </a:stretch>
        </p:blipFill>
        <p:spPr>
          <a:xfrm>
            <a:off x="227236" y="1480057"/>
            <a:ext cx="2143125" cy="2143125"/>
          </a:xfrm>
          <a:prstGeom prst="rect">
            <a:avLst/>
          </a:prstGeom>
        </p:spPr>
      </p:pic>
      <p:sp>
        <p:nvSpPr>
          <p:cNvPr id="3" name="Tijdelijke aanduiding voor voettekst 2"/>
          <p:cNvSpPr>
            <a:spLocks noGrp="1"/>
          </p:cNvSpPr>
          <p:nvPr>
            <p:ph type="ftr" sz="quarter" idx="11"/>
          </p:nvPr>
        </p:nvSpPr>
        <p:spPr/>
        <p:txBody>
          <a:bodyPr/>
          <a:lstStyle/>
          <a:p>
            <a:r>
              <a:rPr lang="nl-NL"/>
              <a:t>HON Werkconferentie Vaardigheden 170920</a:t>
            </a:r>
            <a:endParaRPr lang="nl-NL" dirty="0"/>
          </a:p>
        </p:txBody>
      </p:sp>
    </p:spTree>
    <p:extLst>
      <p:ext uri="{BB962C8B-B14F-4D97-AF65-F5344CB8AC3E}">
        <p14:creationId xmlns:p14="http://schemas.microsoft.com/office/powerpoint/2010/main" val="354192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286093" y="83345"/>
            <a:ext cx="7951186" cy="1143000"/>
          </a:xfrm>
        </p:spPr>
        <p:txBody>
          <a:bodyPr>
            <a:normAutofit fontScale="90000"/>
          </a:bodyPr>
          <a:lstStyle/>
          <a:p>
            <a:r>
              <a:rPr lang="nl-NL" dirty="0"/>
              <a:t>Vaardigheid oefenen en uitvoeren</a:t>
            </a:r>
          </a:p>
        </p:txBody>
      </p:sp>
      <p:sp>
        <p:nvSpPr>
          <p:cNvPr id="9" name="Tijdelijke aanduiding voor tekst 8"/>
          <p:cNvSpPr>
            <a:spLocks noGrp="1"/>
          </p:cNvSpPr>
          <p:nvPr>
            <p:ph type="body" idx="1"/>
          </p:nvPr>
        </p:nvSpPr>
        <p:spPr>
          <a:xfrm>
            <a:off x="396240" y="836613"/>
            <a:ext cx="3865446" cy="639762"/>
          </a:xfrm>
        </p:spPr>
        <p:txBody>
          <a:bodyPr/>
          <a:lstStyle/>
          <a:p>
            <a:r>
              <a:rPr lang="nl-NL" dirty="0"/>
              <a:t>Thuis</a:t>
            </a:r>
          </a:p>
        </p:txBody>
      </p:sp>
      <p:sp>
        <p:nvSpPr>
          <p:cNvPr id="10" name="Tijdelijke aanduiding voor inhoud 9"/>
          <p:cNvSpPr>
            <a:spLocks noGrp="1"/>
          </p:cNvSpPr>
          <p:nvPr>
            <p:ph sz="half" idx="2"/>
          </p:nvPr>
        </p:nvSpPr>
        <p:spPr>
          <a:xfrm>
            <a:off x="396240" y="1593830"/>
            <a:ext cx="4204820" cy="4486772"/>
          </a:xfrm>
        </p:spPr>
        <p:txBody>
          <a:bodyPr>
            <a:normAutofit lnSpcReduction="10000"/>
          </a:bodyPr>
          <a:lstStyle/>
          <a:p>
            <a:r>
              <a:rPr lang="nl-NL" dirty="0"/>
              <a:t>Hechtkussen, </a:t>
            </a:r>
            <a:br>
              <a:rPr lang="nl-NL" dirty="0"/>
            </a:br>
            <a:r>
              <a:rPr lang="nl-NL" dirty="0"/>
              <a:t>spons met zeemleer,</a:t>
            </a:r>
            <a:br>
              <a:rPr lang="nl-NL" dirty="0"/>
            </a:br>
            <a:r>
              <a:rPr lang="nl-NL" dirty="0"/>
              <a:t>kippenboutje met vel</a:t>
            </a:r>
          </a:p>
          <a:p>
            <a:r>
              <a:rPr lang="nl-NL" dirty="0" err="1"/>
              <a:t>Badparel</a:t>
            </a:r>
            <a:r>
              <a:rPr lang="nl-NL" dirty="0"/>
              <a:t> als </a:t>
            </a:r>
            <a:r>
              <a:rPr lang="nl-NL" dirty="0" err="1"/>
              <a:t>atheroom</a:t>
            </a:r>
            <a:endParaRPr lang="nl-NL" dirty="0"/>
          </a:p>
          <a:p>
            <a:r>
              <a:rPr lang="nl-NL" dirty="0"/>
              <a:t>Stift voor </a:t>
            </a:r>
            <a:r>
              <a:rPr lang="nl-NL" dirty="0" err="1"/>
              <a:t>naevus</a:t>
            </a:r>
            <a:r>
              <a:rPr lang="nl-NL" dirty="0"/>
              <a:t>, wond</a:t>
            </a:r>
          </a:p>
          <a:p>
            <a:r>
              <a:rPr lang="nl-NL" dirty="0"/>
              <a:t>Snee voor oogleden (</a:t>
            </a:r>
            <a:r>
              <a:rPr lang="nl-NL" dirty="0" err="1"/>
              <a:t>Chal</a:t>
            </a:r>
            <a:r>
              <a:rPr lang="nl-NL" dirty="0"/>
              <a:t>.)</a:t>
            </a:r>
          </a:p>
          <a:p>
            <a:r>
              <a:rPr lang="nl-NL" dirty="0"/>
              <a:t>Hechtsetje, draad, </a:t>
            </a:r>
            <a:r>
              <a:rPr lang="nl-NL" dirty="0" err="1"/>
              <a:t>biopteur</a:t>
            </a:r>
            <a:endParaRPr lang="nl-NL" dirty="0"/>
          </a:p>
          <a:p>
            <a:r>
              <a:rPr lang="nl-NL" dirty="0"/>
              <a:t>LO</a:t>
            </a:r>
          </a:p>
          <a:p>
            <a:r>
              <a:rPr lang="nl-NL" dirty="0"/>
              <a:t>Filmen: online</a:t>
            </a:r>
          </a:p>
          <a:p>
            <a:r>
              <a:rPr lang="nl-NL" dirty="0"/>
              <a:t>Ook nazorg, opruimen</a:t>
            </a:r>
          </a:p>
          <a:p>
            <a:r>
              <a:rPr lang="nl-NL" dirty="0"/>
              <a:t>Ook: </a:t>
            </a:r>
            <a:r>
              <a:rPr lang="nl-NL" dirty="0" err="1"/>
              <a:t>Aios</a:t>
            </a:r>
            <a:r>
              <a:rPr lang="nl-NL" dirty="0"/>
              <a:t>&lt;&gt;</a:t>
            </a:r>
            <a:r>
              <a:rPr lang="nl-NL" dirty="0" err="1"/>
              <a:t>Aios</a:t>
            </a:r>
            <a:endParaRPr lang="nl-NL" dirty="0"/>
          </a:p>
          <a:p>
            <a:endParaRPr lang="nl-NL" dirty="0"/>
          </a:p>
        </p:txBody>
      </p:sp>
      <p:sp>
        <p:nvSpPr>
          <p:cNvPr id="11" name="Tijdelijke aanduiding voor tekst 10"/>
          <p:cNvSpPr>
            <a:spLocks noGrp="1"/>
          </p:cNvSpPr>
          <p:nvPr>
            <p:ph type="body" sz="quarter" idx="3"/>
          </p:nvPr>
        </p:nvSpPr>
        <p:spPr>
          <a:xfrm>
            <a:off x="4795373" y="1226345"/>
            <a:ext cx="3891427" cy="639762"/>
          </a:xfrm>
        </p:spPr>
        <p:txBody>
          <a:bodyPr/>
          <a:lstStyle/>
          <a:p>
            <a:r>
              <a:rPr lang="nl-NL" dirty="0"/>
              <a:t>Sluiten in lagen:</a:t>
            </a:r>
          </a:p>
        </p:txBody>
      </p:sp>
      <p:pic>
        <p:nvPicPr>
          <p:cNvPr id="13" name="Tijdelijke aanduiding voor inhoud 12"/>
          <p:cNvPicPr>
            <a:picLocks noGrp="1" noChangeAspect="1"/>
          </p:cNvPicPr>
          <p:nvPr>
            <p:ph sz="quarter" idx="4"/>
          </p:nvPr>
        </p:nvPicPr>
        <p:blipFill>
          <a:blip r:embed="rId3"/>
          <a:stretch>
            <a:fillRect/>
          </a:stretch>
        </p:blipFill>
        <p:spPr>
          <a:xfrm>
            <a:off x="4795373" y="1972991"/>
            <a:ext cx="2118994" cy="1408982"/>
          </a:xfrm>
          <a:prstGeom prst="rect">
            <a:avLst/>
          </a:prstGeom>
        </p:spPr>
      </p:pic>
      <p:sp>
        <p:nvSpPr>
          <p:cNvPr id="3" name="Tijdelijke aanduiding voor voettekst 2"/>
          <p:cNvSpPr>
            <a:spLocks noGrp="1"/>
          </p:cNvSpPr>
          <p:nvPr>
            <p:ph type="ftr" sz="quarter" idx="11"/>
          </p:nvPr>
        </p:nvSpPr>
        <p:spPr>
          <a:xfrm>
            <a:off x="937542" y="6144584"/>
            <a:ext cx="4569390" cy="313730"/>
          </a:xfrm>
        </p:spPr>
        <p:txBody>
          <a:bodyPr/>
          <a:lstStyle/>
          <a:p>
            <a:r>
              <a:rPr lang="nl-NL"/>
              <a:t>HON Werkconferentie Vaardigheden 170920</a:t>
            </a:r>
            <a:endParaRPr lang="nl-NL" dirty="0"/>
          </a:p>
        </p:txBody>
      </p:sp>
      <p:sp>
        <p:nvSpPr>
          <p:cNvPr id="4" name="Tijdelijke aanduiding voor dianummer 3"/>
          <p:cNvSpPr>
            <a:spLocks noGrp="1"/>
          </p:cNvSpPr>
          <p:nvPr>
            <p:ph type="sldNum" sz="quarter" idx="12"/>
          </p:nvPr>
        </p:nvSpPr>
        <p:spPr>
          <a:xfrm>
            <a:off x="396240" y="6147449"/>
            <a:ext cx="541302" cy="313729"/>
          </a:xfrm>
        </p:spPr>
        <p:txBody>
          <a:bodyPr/>
          <a:lstStyle/>
          <a:p>
            <a:fld id="{4D8A6874-5530-004C-9748-CB666A561DD5}" type="slidenum">
              <a:rPr lang="nl-NL" smtClean="0"/>
              <a:t>12</a:t>
            </a:fld>
            <a:endParaRPr lang="nl-NL" dirty="0"/>
          </a:p>
        </p:txBody>
      </p:sp>
      <p:pic>
        <p:nvPicPr>
          <p:cNvPr id="14" name="Afbeelding 13"/>
          <p:cNvPicPr>
            <a:picLocks noChangeAspect="1"/>
          </p:cNvPicPr>
          <p:nvPr/>
        </p:nvPicPr>
        <p:blipFill>
          <a:blip r:embed="rId4"/>
          <a:stretch>
            <a:fillRect/>
          </a:stretch>
        </p:blipFill>
        <p:spPr>
          <a:xfrm>
            <a:off x="4795373" y="3488857"/>
            <a:ext cx="2118994" cy="1408982"/>
          </a:xfrm>
          <a:prstGeom prst="rect">
            <a:avLst/>
          </a:prstGeom>
        </p:spPr>
      </p:pic>
      <p:sp>
        <p:nvSpPr>
          <p:cNvPr id="2" name="Tekstvak 1">
            <a:extLst>
              <a:ext uri="{FF2B5EF4-FFF2-40B4-BE49-F238E27FC236}">
                <a16:creationId xmlns:a16="http://schemas.microsoft.com/office/drawing/2014/main" id="{79F91AC4-712B-48A6-B23D-92A8660E41DC}"/>
              </a:ext>
            </a:extLst>
          </p:cNvPr>
          <p:cNvSpPr txBox="1"/>
          <p:nvPr/>
        </p:nvSpPr>
        <p:spPr>
          <a:xfrm>
            <a:off x="4795373" y="5004723"/>
            <a:ext cx="2476982" cy="276999"/>
          </a:xfrm>
          <a:prstGeom prst="rect">
            <a:avLst/>
          </a:prstGeom>
          <a:noFill/>
        </p:spPr>
        <p:txBody>
          <a:bodyPr wrap="square" rtlCol="0">
            <a:spAutoFit/>
          </a:bodyPr>
          <a:lstStyle/>
          <a:p>
            <a:r>
              <a:rPr lang="nl-NL" sz="1200" dirty="0"/>
              <a:t>www.surgicaltraining.nl</a:t>
            </a:r>
          </a:p>
        </p:txBody>
      </p:sp>
    </p:spTree>
    <p:extLst>
      <p:ext uri="{BB962C8B-B14F-4D97-AF65-F5344CB8AC3E}">
        <p14:creationId xmlns:p14="http://schemas.microsoft.com/office/powerpoint/2010/main" val="405659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444007" y="274638"/>
            <a:ext cx="7951186" cy="1143000"/>
          </a:xfrm>
        </p:spPr>
        <p:txBody>
          <a:bodyPr/>
          <a:lstStyle/>
          <a:p>
            <a:r>
              <a:rPr lang="nl-NL" dirty="0"/>
              <a:t>II. Protocol groep ± meter/online</a:t>
            </a:r>
          </a:p>
        </p:txBody>
      </p:sp>
      <p:sp>
        <p:nvSpPr>
          <p:cNvPr id="10" name="Tijdelijke aanduiding voor inhoud 9"/>
          <p:cNvSpPr>
            <a:spLocks noGrp="1"/>
          </p:cNvSpPr>
          <p:nvPr>
            <p:ph idx="1"/>
          </p:nvPr>
        </p:nvSpPr>
        <p:spPr>
          <a:xfrm>
            <a:off x="444007" y="1203960"/>
            <a:ext cx="8255986" cy="5775960"/>
          </a:xfrm>
        </p:spPr>
        <p:txBody>
          <a:bodyPr>
            <a:normAutofit/>
          </a:bodyPr>
          <a:lstStyle/>
          <a:p>
            <a:pPr marL="0" indent="0">
              <a:buNone/>
            </a:pPr>
            <a:r>
              <a:rPr lang="nl-NL" dirty="0"/>
              <a:t>Fantoomonderwijs incl. LO VT/Bekken en RT/Prostaat</a:t>
            </a:r>
          </a:p>
          <a:p>
            <a:pPr marL="0" indent="0">
              <a:buNone/>
            </a:pPr>
            <a:endParaRPr lang="nl-NL" dirty="0"/>
          </a:p>
          <a:p>
            <a:pPr marL="0" indent="0">
              <a:buNone/>
            </a:pPr>
            <a:r>
              <a:rPr lang="nl-NL" dirty="0"/>
              <a:t>Zelfde procedure:</a:t>
            </a:r>
          </a:p>
          <a:p>
            <a:pPr>
              <a:buFontTx/>
              <a:buChar char="-"/>
            </a:pPr>
            <a:r>
              <a:rPr lang="nl-NL" dirty="0"/>
              <a:t>Kies vaardigheid</a:t>
            </a:r>
          </a:p>
          <a:p>
            <a:pPr>
              <a:buFontTx/>
              <a:buChar char="-"/>
            </a:pPr>
            <a:r>
              <a:rPr lang="nl-NL" dirty="0"/>
              <a:t>Lees casus</a:t>
            </a:r>
          </a:p>
          <a:p>
            <a:pPr>
              <a:buFontTx/>
              <a:buChar char="-"/>
            </a:pPr>
            <a:r>
              <a:rPr lang="nl-NL" dirty="0"/>
              <a:t>Toelichting/film: 4-staps methode</a:t>
            </a:r>
          </a:p>
          <a:p>
            <a:pPr>
              <a:buFontTx/>
              <a:buChar char="-"/>
            </a:pPr>
            <a:r>
              <a:rPr lang="nl-NL" dirty="0"/>
              <a:t>Competentie quiz</a:t>
            </a:r>
          </a:p>
          <a:p>
            <a:pPr>
              <a:buFontTx/>
              <a:buChar char="-"/>
            </a:pPr>
            <a:r>
              <a:rPr lang="nl-NL" dirty="0"/>
              <a:t>KVB: feedback kiezen</a:t>
            </a:r>
          </a:p>
          <a:p>
            <a:pPr>
              <a:buFontTx/>
              <a:buChar char="-"/>
            </a:pPr>
            <a:r>
              <a:rPr lang="nl-NL" dirty="0"/>
              <a:t>Bestudeer feedback regels: </a:t>
            </a:r>
            <a:r>
              <a:rPr lang="nl-NL" dirty="0" err="1"/>
              <a:t>Pendleton</a:t>
            </a:r>
            <a:endParaRPr lang="nl-NL" dirty="0"/>
          </a:p>
          <a:p>
            <a:pPr>
              <a:buFontTx/>
              <a:buChar char="-"/>
            </a:pPr>
            <a:r>
              <a:rPr lang="nl-NL" dirty="0"/>
              <a:t>Bestudeer </a:t>
            </a:r>
            <a:r>
              <a:rPr lang="nl-NL" dirty="0" err="1"/>
              <a:t>Fantoombehoudregels</a:t>
            </a:r>
            <a:endParaRPr lang="nl-NL" dirty="0"/>
          </a:p>
          <a:p>
            <a:endParaRPr lang="nl-NL" dirty="0"/>
          </a:p>
          <a:p>
            <a:endParaRPr lang="nl-NL" dirty="0"/>
          </a:p>
        </p:txBody>
      </p:sp>
      <p:sp>
        <p:nvSpPr>
          <p:cNvPr id="7" name="Tijdelijke aanduiding voor voettekst 6"/>
          <p:cNvSpPr>
            <a:spLocks noGrp="1"/>
          </p:cNvSpPr>
          <p:nvPr>
            <p:ph type="ftr" sz="quarter" idx="11"/>
          </p:nvPr>
        </p:nvSpPr>
        <p:spPr>
          <a:xfrm>
            <a:off x="1450410" y="6424019"/>
            <a:ext cx="4569390" cy="313730"/>
          </a:xfrm>
        </p:spPr>
        <p:txBody>
          <a:bodyPr/>
          <a:lstStyle/>
          <a:p>
            <a:r>
              <a:rPr lang="nl-NL"/>
              <a:t>HON Werkconferentie Vaardigheden 170920</a:t>
            </a:r>
            <a:endParaRPr lang="nl-NL" dirty="0"/>
          </a:p>
        </p:txBody>
      </p:sp>
      <p:sp>
        <p:nvSpPr>
          <p:cNvPr id="8" name="Tijdelijke aanduiding voor dianummer 7"/>
          <p:cNvSpPr>
            <a:spLocks noGrp="1"/>
          </p:cNvSpPr>
          <p:nvPr>
            <p:ph type="sldNum" sz="quarter" idx="12"/>
          </p:nvPr>
        </p:nvSpPr>
        <p:spPr>
          <a:xfrm>
            <a:off x="633028" y="6424337"/>
            <a:ext cx="541302" cy="313729"/>
          </a:xfrm>
        </p:spPr>
        <p:txBody>
          <a:bodyPr/>
          <a:lstStyle/>
          <a:p>
            <a:fld id="{4D8A6874-5530-004C-9748-CB666A561DD5}" type="slidenum">
              <a:rPr lang="nl-NL" smtClean="0"/>
              <a:t>13</a:t>
            </a:fld>
            <a:endParaRPr lang="nl-NL" dirty="0"/>
          </a:p>
        </p:txBody>
      </p:sp>
    </p:spTree>
    <p:extLst>
      <p:ext uri="{BB962C8B-B14F-4D97-AF65-F5344CB8AC3E}">
        <p14:creationId xmlns:p14="http://schemas.microsoft.com/office/powerpoint/2010/main" val="1757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Fantoombehoud: spelregels</a:t>
            </a:r>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14</a:t>
            </a:fld>
            <a:endParaRPr lang="nl-NL"/>
          </a:p>
        </p:txBody>
      </p:sp>
      <p:sp>
        <p:nvSpPr>
          <p:cNvPr id="5" name="Rechthoek 4"/>
          <p:cNvSpPr/>
          <p:nvPr/>
        </p:nvSpPr>
        <p:spPr>
          <a:xfrm>
            <a:off x="673912" y="1242375"/>
            <a:ext cx="6122386" cy="4524315"/>
          </a:xfrm>
          <a:prstGeom prst="rect">
            <a:avLst/>
          </a:prstGeom>
        </p:spPr>
        <p:txBody>
          <a:bodyPr wrap="square">
            <a:spAutoFit/>
          </a:bodyPr>
          <a:lstStyle/>
          <a:p>
            <a:pPr marL="457200" indent="-457200">
              <a:buFont typeface="+mj-lt"/>
              <a:buAutoNum type="arabicPeriod"/>
            </a:pPr>
            <a:r>
              <a:rPr lang="nl-NL" sz="2400" dirty="0">
                <a:solidFill>
                  <a:schemeClr val="accent1"/>
                </a:solidFill>
                <a:latin typeface="Palatino Linotype" panose="02040502050505030304" pitchFamily="18" charset="0"/>
              </a:rPr>
              <a:t>Geen eten/drinken toegestaan!</a:t>
            </a:r>
          </a:p>
          <a:p>
            <a:pPr marL="457200" indent="-457200">
              <a:buFont typeface="+mj-lt"/>
              <a:buAutoNum type="arabicPeriod"/>
            </a:pPr>
            <a:r>
              <a:rPr lang="nl-NL" sz="2400" b="1" dirty="0">
                <a:solidFill>
                  <a:schemeClr val="accent1"/>
                </a:solidFill>
                <a:latin typeface="Palatino Linotype" panose="02040502050505030304" pitchFamily="18" charset="0"/>
              </a:rPr>
              <a:t>Benader fantoom als patiënt (!)</a:t>
            </a:r>
          </a:p>
          <a:p>
            <a:pPr marL="457200" indent="-457200">
              <a:buFont typeface="+mj-lt"/>
              <a:buAutoNum type="arabicPeriod"/>
            </a:pPr>
            <a:r>
              <a:rPr lang="nl-NL" sz="2400" dirty="0">
                <a:solidFill>
                  <a:schemeClr val="accent1"/>
                </a:solidFill>
                <a:latin typeface="Palatino Linotype" panose="02040502050505030304" pitchFamily="18" charset="0"/>
              </a:rPr>
              <a:t>Trek handschoenen aan</a:t>
            </a:r>
          </a:p>
          <a:p>
            <a:pPr marL="457200" indent="-457200">
              <a:buFont typeface="+mj-lt"/>
              <a:buAutoNum type="arabicPeriod"/>
            </a:pPr>
            <a:r>
              <a:rPr lang="nl-NL" sz="2400" dirty="0">
                <a:solidFill>
                  <a:schemeClr val="accent1"/>
                </a:solidFill>
                <a:latin typeface="Palatino Linotype" panose="02040502050505030304" pitchFamily="18" charset="0"/>
              </a:rPr>
              <a:t>Oefen gericht, zonder “proberen”</a:t>
            </a:r>
          </a:p>
          <a:p>
            <a:pPr marL="457200" indent="-457200">
              <a:buFont typeface="+mj-lt"/>
              <a:buAutoNum type="arabicPeriod"/>
            </a:pPr>
            <a:r>
              <a:rPr lang="nl-NL" sz="2400" dirty="0">
                <a:solidFill>
                  <a:schemeClr val="accent1"/>
                </a:solidFill>
                <a:latin typeface="Palatino Linotype" panose="02040502050505030304" pitchFamily="18" charset="0"/>
              </a:rPr>
              <a:t>Gebruik stift op huid, niet fantoom</a:t>
            </a:r>
          </a:p>
          <a:p>
            <a:pPr marL="457200" indent="-457200">
              <a:buFont typeface="+mj-lt"/>
              <a:buAutoNum type="arabicPeriod"/>
            </a:pPr>
            <a:r>
              <a:rPr lang="nl-NL" sz="2400" dirty="0">
                <a:solidFill>
                  <a:schemeClr val="accent1"/>
                </a:solidFill>
                <a:latin typeface="Palatino Linotype" panose="02040502050505030304" pitchFamily="18" charset="0"/>
              </a:rPr>
              <a:t>Prik 1x (!) gericht met juiste naald</a:t>
            </a:r>
          </a:p>
          <a:p>
            <a:pPr marL="457200" indent="-457200">
              <a:buFont typeface="+mj-lt"/>
              <a:buAutoNum type="arabicPeriod"/>
            </a:pPr>
            <a:r>
              <a:rPr lang="nl-NL" sz="2400" dirty="0">
                <a:solidFill>
                  <a:schemeClr val="accent1"/>
                </a:solidFill>
                <a:latin typeface="Palatino Linotype" panose="02040502050505030304" pitchFamily="18" charset="0"/>
              </a:rPr>
              <a:t>Houdt huid tegen bij terugtrekken</a:t>
            </a:r>
          </a:p>
          <a:p>
            <a:pPr marL="457200" indent="-457200">
              <a:buFont typeface="+mj-lt"/>
              <a:buAutoNum type="arabicPeriod"/>
            </a:pPr>
            <a:r>
              <a:rPr lang="nl-NL" sz="2400" dirty="0">
                <a:solidFill>
                  <a:schemeClr val="accent1"/>
                </a:solidFill>
                <a:latin typeface="Palatino Linotype" panose="02040502050505030304" pitchFamily="18" charset="0"/>
              </a:rPr>
              <a:t>Houdt vloeistof in fles: APART</a:t>
            </a:r>
          </a:p>
          <a:p>
            <a:pPr marL="457200" indent="-457200">
              <a:buFont typeface="+mj-lt"/>
              <a:buAutoNum type="arabicPeriod"/>
            </a:pPr>
            <a:r>
              <a:rPr lang="nl-NL" sz="2400" dirty="0">
                <a:solidFill>
                  <a:schemeClr val="accent1"/>
                </a:solidFill>
                <a:latin typeface="Palatino Linotype" panose="02040502050505030304" pitchFamily="18" charset="0"/>
              </a:rPr>
              <a:t>Ruim op zoals gekregen</a:t>
            </a:r>
          </a:p>
          <a:p>
            <a:pPr marL="457200" indent="-457200">
              <a:buFont typeface="+mj-lt"/>
              <a:buAutoNum type="arabicPeriod"/>
            </a:pPr>
            <a:r>
              <a:rPr lang="nl-NL" sz="2400" dirty="0">
                <a:solidFill>
                  <a:schemeClr val="accent1"/>
                </a:solidFill>
                <a:latin typeface="Palatino Linotype" panose="02040502050505030304" pitchFamily="18" charset="0"/>
              </a:rPr>
              <a:t>Coördinator: </a:t>
            </a:r>
            <a:br>
              <a:rPr lang="nl-NL" sz="2400" dirty="0">
                <a:solidFill>
                  <a:schemeClr val="accent1"/>
                </a:solidFill>
                <a:latin typeface="Palatino Linotype" panose="02040502050505030304" pitchFamily="18" charset="0"/>
              </a:rPr>
            </a:br>
            <a:r>
              <a:rPr lang="nl-NL" sz="2400" dirty="0">
                <a:solidFill>
                  <a:schemeClr val="accent1"/>
                </a:solidFill>
                <a:latin typeface="Palatino Linotype" panose="02040502050505030304" pitchFamily="18" charset="0"/>
              </a:rPr>
              <a:t>-controle materiaal</a:t>
            </a:r>
            <a:br>
              <a:rPr lang="nl-NL" sz="2400" dirty="0">
                <a:solidFill>
                  <a:schemeClr val="accent1"/>
                </a:solidFill>
                <a:latin typeface="Palatino Linotype" panose="02040502050505030304" pitchFamily="18" charset="0"/>
              </a:rPr>
            </a:br>
            <a:r>
              <a:rPr lang="nl-NL" sz="2400" dirty="0">
                <a:solidFill>
                  <a:schemeClr val="accent1"/>
                </a:solidFill>
                <a:latin typeface="Palatino Linotype" panose="02040502050505030304" pitchFamily="18" charset="0"/>
              </a:rPr>
              <a:t>-regels ruimte</a:t>
            </a:r>
          </a:p>
        </p:txBody>
      </p:sp>
      <p:sp>
        <p:nvSpPr>
          <p:cNvPr id="3" name="Tijdelijke aanduiding voor voettekst 2"/>
          <p:cNvSpPr>
            <a:spLocks noGrp="1"/>
          </p:cNvSpPr>
          <p:nvPr>
            <p:ph type="ftr" sz="quarter" idx="11"/>
          </p:nvPr>
        </p:nvSpPr>
        <p:spPr/>
        <p:txBody>
          <a:bodyPr/>
          <a:lstStyle/>
          <a:p>
            <a:r>
              <a:rPr lang="nl-NL"/>
              <a:t>HON Werkconferentie Vaardigheden 170920</a:t>
            </a:r>
            <a:endParaRPr lang="nl-NL" dirty="0"/>
          </a:p>
        </p:txBody>
      </p:sp>
    </p:spTree>
    <p:extLst>
      <p:ext uri="{BB962C8B-B14F-4D97-AF65-F5344CB8AC3E}">
        <p14:creationId xmlns:p14="http://schemas.microsoft.com/office/powerpoint/2010/main" val="325077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7" name="Tijdelijke aanduiding voor inhoud 6"/>
          <p:cNvPicPr>
            <a:picLocks noGrp="1" noChangeAspect="1"/>
          </p:cNvPicPr>
          <p:nvPr>
            <p:ph idx="1"/>
          </p:nvPr>
        </p:nvPicPr>
        <p:blipFill>
          <a:blip r:embed="rId3"/>
          <a:stretch>
            <a:fillRect/>
          </a:stretch>
        </p:blipFill>
        <p:spPr>
          <a:xfrm>
            <a:off x="1231196" y="3142222"/>
            <a:ext cx="518205" cy="1012024"/>
          </a:xfrm>
          <a:prstGeom prst="rect">
            <a:avLst/>
          </a:prstGeom>
        </p:spPr>
      </p:pic>
      <p:sp>
        <p:nvSpPr>
          <p:cNvPr id="4" name="Tijdelijke aanduiding voor voettekst 3"/>
          <p:cNvSpPr>
            <a:spLocks noGrp="1"/>
          </p:cNvSpPr>
          <p:nvPr>
            <p:ph type="ftr" sz="quarter" idx="11"/>
          </p:nvPr>
        </p:nvSpPr>
        <p:spPr/>
        <p:txBody>
          <a:bodyPr/>
          <a:lstStyle/>
          <a:p>
            <a:r>
              <a:rPr lang="nl-NL"/>
              <a:t>HON Werkconferentie Vaardigheden 170920</a:t>
            </a:r>
            <a:endParaRPr lang="nl-NL" dirty="0"/>
          </a:p>
        </p:txBody>
      </p:sp>
      <p:sp>
        <p:nvSpPr>
          <p:cNvPr id="5" name="Tijdelijke aanduiding voor dianummer 4"/>
          <p:cNvSpPr>
            <a:spLocks noGrp="1"/>
          </p:cNvSpPr>
          <p:nvPr>
            <p:ph type="sldNum" sz="quarter" idx="12"/>
          </p:nvPr>
        </p:nvSpPr>
        <p:spPr/>
        <p:txBody>
          <a:bodyPr/>
          <a:lstStyle/>
          <a:p>
            <a:fld id="{4D8A6874-5530-004C-9748-CB666A561DD5}" type="slidenum">
              <a:rPr lang="nl-NL" smtClean="0"/>
              <a:pPr/>
              <a:t>15</a:t>
            </a:fld>
            <a:endParaRPr lang="nl-NL" dirty="0"/>
          </a:p>
        </p:txBody>
      </p:sp>
      <p:sp>
        <p:nvSpPr>
          <p:cNvPr id="6" name="Rechthoek 5"/>
          <p:cNvSpPr/>
          <p:nvPr/>
        </p:nvSpPr>
        <p:spPr>
          <a:xfrm>
            <a:off x="1276916" y="5044440"/>
            <a:ext cx="414724"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Afbeelding 7"/>
          <p:cNvPicPr>
            <a:picLocks noChangeAspect="1"/>
          </p:cNvPicPr>
          <p:nvPr/>
        </p:nvPicPr>
        <p:blipFill>
          <a:blip r:embed="rId3"/>
          <a:stretch>
            <a:fillRect/>
          </a:stretch>
        </p:blipFill>
        <p:spPr>
          <a:xfrm>
            <a:off x="1158195" y="1540524"/>
            <a:ext cx="518205" cy="1012024"/>
          </a:xfrm>
          <a:prstGeom prst="rect">
            <a:avLst/>
          </a:prstGeom>
        </p:spPr>
      </p:pic>
      <p:pic>
        <p:nvPicPr>
          <p:cNvPr id="9" name="Afbeelding 8"/>
          <p:cNvPicPr>
            <a:picLocks noChangeAspect="1"/>
          </p:cNvPicPr>
          <p:nvPr/>
        </p:nvPicPr>
        <p:blipFill>
          <a:blip r:embed="rId3"/>
          <a:stretch>
            <a:fillRect/>
          </a:stretch>
        </p:blipFill>
        <p:spPr>
          <a:xfrm rot="5400000">
            <a:off x="2636497" y="1293615"/>
            <a:ext cx="518205" cy="1012024"/>
          </a:xfrm>
          <a:prstGeom prst="rect">
            <a:avLst/>
          </a:prstGeom>
        </p:spPr>
      </p:pic>
      <p:pic>
        <p:nvPicPr>
          <p:cNvPr id="10" name="Afbeelding 9"/>
          <p:cNvPicPr>
            <a:picLocks noChangeAspect="1"/>
          </p:cNvPicPr>
          <p:nvPr/>
        </p:nvPicPr>
        <p:blipFill>
          <a:blip r:embed="rId3"/>
          <a:stretch>
            <a:fillRect/>
          </a:stretch>
        </p:blipFill>
        <p:spPr>
          <a:xfrm rot="5400000">
            <a:off x="4361708" y="1293616"/>
            <a:ext cx="518205" cy="1012024"/>
          </a:xfrm>
          <a:prstGeom prst="rect">
            <a:avLst/>
          </a:prstGeom>
        </p:spPr>
      </p:pic>
      <p:pic>
        <p:nvPicPr>
          <p:cNvPr id="11" name="Afbeelding 10"/>
          <p:cNvPicPr>
            <a:picLocks noChangeAspect="1"/>
          </p:cNvPicPr>
          <p:nvPr/>
        </p:nvPicPr>
        <p:blipFill>
          <a:blip r:embed="rId3"/>
          <a:stretch>
            <a:fillRect/>
          </a:stretch>
        </p:blipFill>
        <p:spPr>
          <a:xfrm>
            <a:off x="5760697" y="1552718"/>
            <a:ext cx="518205" cy="1012024"/>
          </a:xfrm>
          <a:prstGeom prst="rect">
            <a:avLst/>
          </a:prstGeom>
        </p:spPr>
      </p:pic>
      <p:pic>
        <p:nvPicPr>
          <p:cNvPr id="12" name="Afbeelding 11"/>
          <p:cNvPicPr>
            <a:picLocks noChangeAspect="1"/>
          </p:cNvPicPr>
          <p:nvPr/>
        </p:nvPicPr>
        <p:blipFill>
          <a:blip r:embed="rId3"/>
          <a:stretch>
            <a:fillRect/>
          </a:stretch>
        </p:blipFill>
        <p:spPr>
          <a:xfrm>
            <a:off x="5760697" y="3084044"/>
            <a:ext cx="518205" cy="1012024"/>
          </a:xfrm>
          <a:prstGeom prst="rect">
            <a:avLst/>
          </a:prstGeom>
        </p:spPr>
      </p:pic>
      <p:pic>
        <p:nvPicPr>
          <p:cNvPr id="13" name="Afbeelding 12"/>
          <p:cNvPicPr>
            <a:picLocks noChangeAspect="1"/>
          </p:cNvPicPr>
          <p:nvPr/>
        </p:nvPicPr>
        <p:blipFill>
          <a:blip r:embed="rId3"/>
          <a:stretch>
            <a:fillRect/>
          </a:stretch>
        </p:blipFill>
        <p:spPr>
          <a:xfrm>
            <a:off x="5760696" y="4979058"/>
            <a:ext cx="518205" cy="1012024"/>
          </a:xfrm>
          <a:prstGeom prst="rect">
            <a:avLst/>
          </a:prstGeom>
        </p:spPr>
      </p:pic>
      <p:sp>
        <p:nvSpPr>
          <p:cNvPr id="14" name="Lachebekje 13"/>
          <p:cNvSpPr/>
          <p:nvPr/>
        </p:nvSpPr>
        <p:spPr>
          <a:xfrm rot="10519011" flipH="1" flipV="1">
            <a:off x="565701" y="5322797"/>
            <a:ext cx="422580" cy="457822"/>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5" name="Afbeelding 14"/>
          <p:cNvPicPr>
            <a:picLocks noChangeAspect="1"/>
          </p:cNvPicPr>
          <p:nvPr/>
        </p:nvPicPr>
        <p:blipFill>
          <a:blip r:embed="rId4"/>
          <a:stretch>
            <a:fillRect/>
          </a:stretch>
        </p:blipFill>
        <p:spPr>
          <a:xfrm>
            <a:off x="550806" y="3389556"/>
            <a:ext cx="518205" cy="554784"/>
          </a:xfrm>
          <a:prstGeom prst="rect">
            <a:avLst/>
          </a:prstGeom>
        </p:spPr>
      </p:pic>
      <p:pic>
        <p:nvPicPr>
          <p:cNvPr id="16" name="Afbeelding 15"/>
          <p:cNvPicPr>
            <a:picLocks noChangeAspect="1"/>
          </p:cNvPicPr>
          <p:nvPr/>
        </p:nvPicPr>
        <p:blipFill>
          <a:blip r:embed="rId4"/>
          <a:stretch>
            <a:fillRect/>
          </a:stretch>
        </p:blipFill>
        <p:spPr>
          <a:xfrm>
            <a:off x="527411" y="1781338"/>
            <a:ext cx="518205" cy="554784"/>
          </a:xfrm>
          <a:prstGeom prst="rect">
            <a:avLst/>
          </a:prstGeom>
        </p:spPr>
      </p:pic>
      <p:pic>
        <p:nvPicPr>
          <p:cNvPr id="17" name="Afbeelding 16"/>
          <p:cNvPicPr>
            <a:picLocks noChangeAspect="1"/>
          </p:cNvPicPr>
          <p:nvPr/>
        </p:nvPicPr>
        <p:blipFill>
          <a:blip r:embed="rId4"/>
          <a:stretch>
            <a:fillRect/>
          </a:stretch>
        </p:blipFill>
        <p:spPr>
          <a:xfrm>
            <a:off x="2636496" y="767312"/>
            <a:ext cx="518205" cy="554784"/>
          </a:xfrm>
          <a:prstGeom prst="rect">
            <a:avLst/>
          </a:prstGeom>
        </p:spPr>
      </p:pic>
      <p:pic>
        <p:nvPicPr>
          <p:cNvPr id="18" name="Afbeelding 17"/>
          <p:cNvPicPr>
            <a:picLocks noChangeAspect="1"/>
          </p:cNvPicPr>
          <p:nvPr/>
        </p:nvPicPr>
        <p:blipFill>
          <a:blip r:embed="rId4"/>
          <a:stretch>
            <a:fillRect/>
          </a:stretch>
        </p:blipFill>
        <p:spPr>
          <a:xfrm>
            <a:off x="4361707" y="770805"/>
            <a:ext cx="518205" cy="554784"/>
          </a:xfrm>
          <a:prstGeom prst="rect">
            <a:avLst/>
          </a:prstGeom>
        </p:spPr>
      </p:pic>
      <p:pic>
        <p:nvPicPr>
          <p:cNvPr id="19" name="Afbeelding 18"/>
          <p:cNvPicPr>
            <a:picLocks noChangeAspect="1"/>
          </p:cNvPicPr>
          <p:nvPr/>
        </p:nvPicPr>
        <p:blipFill>
          <a:blip r:embed="rId4"/>
          <a:stretch>
            <a:fillRect/>
          </a:stretch>
        </p:blipFill>
        <p:spPr>
          <a:xfrm>
            <a:off x="6394571" y="1725146"/>
            <a:ext cx="518205" cy="554784"/>
          </a:xfrm>
          <a:prstGeom prst="rect">
            <a:avLst/>
          </a:prstGeom>
        </p:spPr>
      </p:pic>
      <p:pic>
        <p:nvPicPr>
          <p:cNvPr id="20" name="Afbeelding 19"/>
          <p:cNvPicPr>
            <a:picLocks noChangeAspect="1"/>
          </p:cNvPicPr>
          <p:nvPr/>
        </p:nvPicPr>
        <p:blipFill>
          <a:blip r:embed="rId4"/>
          <a:stretch>
            <a:fillRect/>
          </a:stretch>
        </p:blipFill>
        <p:spPr>
          <a:xfrm>
            <a:off x="6397660" y="3312664"/>
            <a:ext cx="518205" cy="554784"/>
          </a:xfrm>
          <a:prstGeom prst="rect">
            <a:avLst/>
          </a:prstGeom>
        </p:spPr>
      </p:pic>
      <p:pic>
        <p:nvPicPr>
          <p:cNvPr id="21" name="Afbeelding 20"/>
          <p:cNvPicPr>
            <a:picLocks noChangeAspect="1"/>
          </p:cNvPicPr>
          <p:nvPr/>
        </p:nvPicPr>
        <p:blipFill>
          <a:blip r:embed="rId4"/>
          <a:stretch>
            <a:fillRect/>
          </a:stretch>
        </p:blipFill>
        <p:spPr>
          <a:xfrm>
            <a:off x="6522697" y="5044440"/>
            <a:ext cx="518205" cy="554784"/>
          </a:xfrm>
          <a:prstGeom prst="rect">
            <a:avLst/>
          </a:prstGeom>
        </p:spPr>
      </p:pic>
      <p:sp>
        <p:nvSpPr>
          <p:cNvPr id="23" name="Lachebekje 22"/>
          <p:cNvSpPr/>
          <p:nvPr/>
        </p:nvSpPr>
        <p:spPr>
          <a:xfrm>
            <a:off x="3481881" y="5239672"/>
            <a:ext cx="775193" cy="719168"/>
          </a:xfrm>
          <a:prstGeom prst="smileyFac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4" name="Afgeronde rechthoek 23"/>
          <p:cNvSpPr/>
          <p:nvPr/>
        </p:nvSpPr>
        <p:spPr>
          <a:xfrm>
            <a:off x="3195262" y="4587557"/>
            <a:ext cx="1376737" cy="515272"/>
          </a:xfrm>
          <a:prstGeom prst="roundRect">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5" name="Tekstvak 24"/>
          <p:cNvSpPr txBox="1"/>
          <p:nvPr/>
        </p:nvSpPr>
        <p:spPr>
          <a:xfrm>
            <a:off x="6624569" y="607297"/>
            <a:ext cx="2062231" cy="646331"/>
          </a:xfrm>
          <a:prstGeom prst="rect">
            <a:avLst/>
          </a:prstGeom>
          <a:noFill/>
        </p:spPr>
        <p:txBody>
          <a:bodyPr wrap="none" rtlCol="0">
            <a:spAutoFit/>
          </a:bodyPr>
          <a:lstStyle/>
          <a:p>
            <a:r>
              <a:rPr lang="nl-NL" sz="3600" dirty="0">
                <a:solidFill>
                  <a:schemeClr val="accent2"/>
                </a:solidFill>
              </a:rPr>
              <a:t>Opstelling</a:t>
            </a:r>
          </a:p>
        </p:txBody>
      </p:sp>
    </p:spTree>
    <p:extLst>
      <p:ext uri="{BB962C8B-B14F-4D97-AF65-F5344CB8AC3E}">
        <p14:creationId xmlns:p14="http://schemas.microsoft.com/office/powerpoint/2010/main" val="3742376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6407" y="751562"/>
            <a:ext cx="7951186" cy="1143000"/>
          </a:xfrm>
        </p:spPr>
        <p:txBody>
          <a:bodyPr/>
          <a:lstStyle/>
          <a:p>
            <a:r>
              <a:rPr lang="nl-NL" dirty="0"/>
              <a:t>Uitvoering in grote groep</a:t>
            </a:r>
          </a:p>
        </p:txBody>
      </p:sp>
      <p:sp>
        <p:nvSpPr>
          <p:cNvPr id="3" name="Tijdelijke aanduiding voor inhoud 2"/>
          <p:cNvSpPr>
            <a:spLocks noGrp="1"/>
          </p:cNvSpPr>
          <p:nvPr>
            <p:ph idx="1"/>
          </p:nvPr>
        </p:nvSpPr>
        <p:spPr>
          <a:xfrm>
            <a:off x="123967" y="2633362"/>
            <a:ext cx="8896066" cy="4709791"/>
          </a:xfrm>
        </p:spPr>
        <p:txBody>
          <a:bodyPr>
            <a:normAutofit/>
          </a:bodyPr>
          <a:lstStyle/>
          <a:p>
            <a:pPr lvl="0"/>
            <a:r>
              <a:rPr lang="nl-NL" sz="3000" dirty="0"/>
              <a:t>Docent vraagt de eerste lerende op welke competenties feedback gevraagd wordt.</a:t>
            </a:r>
          </a:p>
          <a:p>
            <a:pPr lvl="0"/>
            <a:r>
              <a:rPr lang="nl-NL" sz="3000" dirty="0"/>
              <a:t>Docent vraagt deze lerende deze vaardigheid uit te voeren alsof het de patiënt uit de casus betreft</a:t>
            </a:r>
          </a:p>
          <a:p>
            <a:pPr lvl="0"/>
            <a:r>
              <a:rPr lang="nl-NL" sz="3000" dirty="0"/>
              <a:t>Lerende voert vaardigheid zelfstandig uit</a:t>
            </a:r>
          </a:p>
          <a:p>
            <a:pPr lvl="0"/>
            <a:r>
              <a:rPr lang="nl-NL" sz="3000" dirty="0" err="1"/>
              <a:t>Aios</a:t>
            </a:r>
            <a:r>
              <a:rPr lang="nl-NL" sz="3000" dirty="0"/>
              <a:t> zorgt dat het fantoom schoon, leeg en met alle onderdelen netjes achterblijft</a:t>
            </a:r>
            <a:endParaRPr lang="nl-NL" dirty="0"/>
          </a:p>
        </p:txBody>
      </p:sp>
      <p:sp>
        <p:nvSpPr>
          <p:cNvPr id="4" name="Tijdelijke aanduiding voor voettekst 3"/>
          <p:cNvSpPr>
            <a:spLocks noGrp="1"/>
          </p:cNvSpPr>
          <p:nvPr>
            <p:ph type="ftr" sz="quarter" idx="11"/>
          </p:nvPr>
        </p:nvSpPr>
        <p:spPr/>
        <p:txBody>
          <a:bodyPr/>
          <a:lstStyle/>
          <a:p>
            <a:r>
              <a:rPr lang="nl-NL"/>
              <a:t>HON Werkconferentie Vaardigheden 170920</a:t>
            </a:r>
            <a:endParaRPr lang="nl-NL" dirty="0"/>
          </a:p>
        </p:txBody>
      </p:sp>
      <p:sp>
        <p:nvSpPr>
          <p:cNvPr id="5" name="Tijdelijke aanduiding voor dianummer 4"/>
          <p:cNvSpPr>
            <a:spLocks noGrp="1"/>
          </p:cNvSpPr>
          <p:nvPr>
            <p:ph type="sldNum" sz="quarter" idx="12"/>
          </p:nvPr>
        </p:nvSpPr>
        <p:spPr/>
        <p:txBody>
          <a:bodyPr/>
          <a:lstStyle/>
          <a:p>
            <a:fld id="{4D8A6874-5530-004C-9748-CB666A561DD5}" type="slidenum">
              <a:rPr lang="nl-NL" smtClean="0"/>
              <a:pPr/>
              <a:t>16</a:t>
            </a:fld>
            <a:endParaRPr lang="nl-NL" dirty="0"/>
          </a:p>
        </p:txBody>
      </p:sp>
    </p:spTree>
    <p:extLst>
      <p:ext uri="{BB962C8B-B14F-4D97-AF65-F5344CB8AC3E}">
        <p14:creationId xmlns:p14="http://schemas.microsoft.com/office/powerpoint/2010/main" val="172422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28694" y="274638"/>
            <a:ext cx="7951186" cy="1143000"/>
          </a:xfrm>
        </p:spPr>
        <p:txBody>
          <a:bodyPr>
            <a:normAutofit/>
          </a:bodyPr>
          <a:lstStyle/>
          <a:p>
            <a:r>
              <a:rPr lang="nl-NL" dirty="0"/>
              <a:t>Belangrijk! </a:t>
            </a:r>
          </a:p>
        </p:txBody>
      </p:sp>
      <p:sp>
        <p:nvSpPr>
          <p:cNvPr id="3" name="Tijdelijke aanduiding voor inhoud 2"/>
          <p:cNvSpPr>
            <a:spLocks noGrp="1"/>
          </p:cNvSpPr>
          <p:nvPr>
            <p:ph idx="1"/>
          </p:nvPr>
        </p:nvSpPr>
        <p:spPr>
          <a:xfrm>
            <a:off x="883920" y="1188720"/>
            <a:ext cx="8260080" cy="5669279"/>
          </a:xfrm>
        </p:spPr>
        <p:txBody>
          <a:bodyPr>
            <a:normAutofit lnSpcReduction="10000"/>
          </a:bodyPr>
          <a:lstStyle/>
          <a:p>
            <a:pPr lvl="0"/>
            <a:r>
              <a:rPr lang="nl-NL" dirty="0"/>
              <a:t>Docent functioneert de 1</a:t>
            </a:r>
            <a:r>
              <a:rPr lang="nl-NL" baseline="30000" dirty="0"/>
              <a:t>e</a:t>
            </a:r>
            <a:r>
              <a:rPr lang="nl-NL" dirty="0"/>
              <a:t> keer als </a:t>
            </a:r>
            <a:r>
              <a:rPr lang="nl-NL" b="1" u="sng" dirty="0">
                <a:solidFill>
                  <a:srgbClr val="FF0000"/>
                </a:solidFill>
              </a:rPr>
              <a:t>rolmodel</a:t>
            </a:r>
            <a:br>
              <a:rPr lang="nl-NL" dirty="0"/>
            </a:br>
            <a:r>
              <a:rPr lang="nl-NL" dirty="0"/>
              <a:t>-  met accent op de competenties die genoemd zijn</a:t>
            </a:r>
            <a:br>
              <a:rPr lang="nl-NL" dirty="0"/>
            </a:br>
            <a:r>
              <a:rPr lang="nl-NL" dirty="0"/>
              <a:t>- vraagt </a:t>
            </a:r>
            <a:r>
              <a:rPr lang="nl-NL" dirty="0" err="1"/>
              <a:t>aios</a:t>
            </a:r>
            <a:r>
              <a:rPr lang="nl-NL" dirty="0"/>
              <a:t> wat er goed ging, </a:t>
            </a:r>
            <a:br>
              <a:rPr lang="nl-NL" dirty="0"/>
            </a:br>
            <a:r>
              <a:rPr lang="nl-NL" dirty="0"/>
              <a:t>- voegt toe wat docent vond dat er goed ging, </a:t>
            </a:r>
            <a:br>
              <a:rPr lang="nl-NL" dirty="0"/>
            </a:br>
            <a:r>
              <a:rPr lang="nl-NL" dirty="0"/>
              <a:t>- vraagt </a:t>
            </a:r>
            <a:r>
              <a:rPr lang="nl-NL" dirty="0" err="1"/>
              <a:t>aios</a:t>
            </a:r>
            <a:r>
              <a:rPr lang="nl-NL" dirty="0"/>
              <a:t> wat beter kan, </a:t>
            </a:r>
            <a:br>
              <a:rPr lang="nl-NL" dirty="0"/>
            </a:br>
            <a:r>
              <a:rPr lang="nl-NL" dirty="0"/>
              <a:t>- voegt toe wat volgens docent beter kan (</a:t>
            </a:r>
            <a:r>
              <a:rPr lang="nl-NL" dirty="0" err="1"/>
              <a:t>Pendleton</a:t>
            </a:r>
            <a:r>
              <a:rPr lang="nl-NL" dirty="0"/>
              <a:t>)</a:t>
            </a:r>
            <a:br>
              <a:rPr lang="nl-NL" dirty="0"/>
            </a:br>
            <a:r>
              <a:rPr lang="nl-NL" dirty="0"/>
              <a:t>- vraagt hoe dit te gaan realiseren en </a:t>
            </a:r>
            <a:br>
              <a:rPr lang="nl-NL" dirty="0"/>
            </a:br>
            <a:r>
              <a:rPr lang="nl-NL" dirty="0"/>
              <a:t>- geeft een Uitvoeringsniveau aan (KVB). </a:t>
            </a:r>
            <a:br>
              <a:rPr lang="nl-NL" dirty="0"/>
            </a:br>
            <a:endParaRPr lang="nl-NL" dirty="0"/>
          </a:p>
          <a:p>
            <a:r>
              <a:rPr lang="nl-NL" dirty="0"/>
              <a:t>Daarna kunnen alle </a:t>
            </a:r>
            <a:r>
              <a:rPr lang="nl-NL" dirty="0" err="1"/>
              <a:t>aios</a:t>
            </a:r>
            <a:r>
              <a:rPr lang="nl-NL" dirty="0"/>
              <a:t> om de beurt een vaardigheid gaan toepassen en functioneert een andere </a:t>
            </a:r>
            <a:r>
              <a:rPr lang="nl-NL" dirty="0" err="1"/>
              <a:t>aios</a:t>
            </a:r>
            <a:r>
              <a:rPr lang="nl-NL" dirty="0"/>
              <a:t> als observator en geeft feedback volgens </a:t>
            </a:r>
            <a:r>
              <a:rPr lang="nl-NL" dirty="0" err="1"/>
              <a:t>Pendleton</a:t>
            </a:r>
            <a:r>
              <a:rPr lang="nl-NL" dirty="0"/>
              <a:t> </a:t>
            </a:r>
            <a:r>
              <a:rPr lang="nl-NL" dirty="0" err="1"/>
              <a:t>rules</a:t>
            </a:r>
            <a:r>
              <a:rPr lang="nl-NL" dirty="0"/>
              <a:t>. </a:t>
            </a:r>
          </a:p>
        </p:txBody>
      </p:sp>
      <p:sp>
        <p:nvSpPr>
          <p:cNvPr id="4" name="Tijdelijke aanduiding voor voettekst 3"/>
          <p:cNvSpPr>
            <a:spLocks noGrp="1"/>
          </p:cNvSpPr>
          <p:nvPr>
            <p:ph type="ftr" sz="quarter" idx="11"/>
          </p:nvPr>
        </p:nvSpPr>
        <p:spPr>
          <a:xfrm>
            <a:off x="1450410" y="6376630"/>
            <a:ext cx="4569390" cy="313730"/>
          </a:xfrm>
        </p:spPr>
        <p:txBody>
          <a:bodyPr/>
          <a:lstStyle/>
          <a:p>
            <a:r>
              <a:rPr lang="nl-NL" dirty="0"/>
              <a:t>HON Werkconferentie Vaardigheden 170920</a:t>
            </a:r>
          </a:p>
        </p:txBody>
      </p:sp>
      <p:sp>
        <p:nvSpPr>
          <p:cNvPr id="5" name="Tijdelijke aanduiding voor dianummer 4"/>
          <p:cNvSpPr>
            <a:spLocks noGrp="1"/>
          </p:cNvSpPr>
          <p:nvPr>
            <p:ph type="sldNum" sz="quarter" idx="12"/>
          </p:nvPr>
        </p:nvSpPr>
        <p:spPr>
          <a:xfrm>
            <a:off x="726160" y="6376630"/>
            <a:ext cx="541302" cy="313729"/>
          </a:xfrm>
        </p:spPr>
        <p:txBody>
          <a:bodyPr/>
          <a:lstStyle/>
          <a:p>
            <a:fld id="{4D8A6874-5530-004C-9748-CB666A561DD5}" type="slidenum">
              <a:rPr lang="nl-NL" smtClean="0"/>
              <a:pPr/>
              <a:t>17</a:t>
            </a:fld>
            <a:endParaRPr lang="nl-NL" dirty="0"/>
          </a:p>
        </p:txBody>
      </p:sp>
      <p:pic>
        <p:nvPicPr>
          <p:cNvPr id="7" name="Afbeelding 6"/>
          <p:cNvPicPr>
            <a:picLocks noChangeAspect="1"/>
          </p:cNvPicPr>
          <p:nvPr/>
        </p:nvPicPr>
        <p:blipFill>
          <a:blip r:embed="rId3"/>
          <a:stretch>
            <a:fillRect/>
          </a:stretch>
        </p:blipFill>
        <p:spPr>
          <a:xfrm>
            <a:off x="14400530" y="5496560"/>
            <a:ext cx="1130300" cy="2387600"/>
          </a:xfrm>
          <a:prstGeom prst="rect">
            <a:avLst/>
          </a:prstGeom>
        </p:spPr>
      </p:pic>
      <p:pic>
        <p:nvPicPr>
          <p:cNvPr id="8" name="Afbeelding 7"/>
          <p:cNvPicPr>
            <a:picLocks noChangeAspect="1"/>
          </p:cNvPicPr>
          <p:nvPr/>
        </p:nvPicPr>
        <p:blipFill>
          <a:blip r:embed="rId4"/>
          <a:stretch>
            <a:fillRect/>
          </a:stretch>
        </p:blipFill>
        <p:spPr>
          <a:xfrm>
            <a:off x="266773" y="1188720"/>
            <a:ext cx="617147" cy="1458710"/>
          </a:xfrm>
          <a:prstGeom prst="rect">
            <a:avLst/>
          </a:prstGeom>
        </p:spPr>
      </p:pic>
    </p:spTree>
    <p:extLst>
      <p:ext uri="{BB962C8B-B14F-4D97-AF65-F5344CB8AC3E}">
        <p14:creationId xmlns:p14="http://schemas.microsoft.com/office/powerpoint/2010/main" val="1852158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4320" y="274638"/>
            <a:ext cx="8686800" cy="1143000"/>
          </a:xfrm>
        </p:spPr>
        <p:txBody>
          <a:bodyPr>
            <a:normAutofit fontScale="90000"/>
          </a:bodyPr>
          <a:lstStyle/>
          <a:p>
            <a:r>
              <a:rPr lang="nl-NL" dirty="0" err="1"/>
              <a:t>Aios</a:t>
            </a:r>
            <a:r>
              <a:rPr lang="nl-NL" dirty="0"/>
              <a:t> aanleren van/aan collega’s te leren</a:t>
            </a:r>
          </a:p>
        </p:txBody>
      </p:sp>
      <p:sp>
        <p:nvSpPr>
          <p:cNvPr id="3" name="Tijdelijke aanduiding voor inhoud 2"/>
          <p:cNvSpPr>
            <a:spLocks noGrp="1"/>
          </p:cNvSpPr>
          <p:nvPr>
            <p:ph idx="1"/>
          </p:nvPr>
        </p:nvSpPr>
        <p:spPr>
          <a:xfrm>
            <a:off x="274320" y="1200808"/>
            <a:ext cx="7951186" cy="2910839"/>
          </a:xfrm>
        </p:spPr>
        <p:txBody>
          <a:bodyPr>
            <a:normAutofit/>
          </a:bodyPr>
          <a:lstStyle/>
          <a:p>
            <a:pPr lvl="0"/>
            <a:r>
              <a:rPr lang="nl-NL" dirty="0"/>
              <a:t>Bovenstaand protocol kan ook in groepjes </a:t>
            </a:r>
            <a:r>
              <a:rPr lang="nl-NL" dirty="0" err="1"/>
              <a:t>aios</a:t>
            </a:r>
            <a:r>
              <a:rPr lang="nl-NL" dirty="0"/>
              <a:t>: </a:t>
            </a:r>
            <a:br>
              <a:rPr lang="nl-NL" dirty="0"/>
            </a:br>
            <a:r>
              <a:rPr lang="nl-NL" dirty="0"/>
              <a:t>1e is uitvoerende huisarts,</a:t>
            </a:r>
            <a:br>
              <a:rPr lang="nl-NL" dirty="0"/>
            </a:br>
            <a:r>
              <a:rPr lang="nl-NL" dirty="0"/>
              <a:t>2</a:t>
            </a:r>
            <a:r>
              <a:rPr lang="nl-NL" baseline="30000" dirty="0"/>
              <a:t>e</a:t>
            </a:r>
            <a:r>
              <a:rPr lang="nl-NL" dirty="0"/>
              <a:t> is observator, </a:t>
            </a:r>
            <a:br>
              <a:rPr lang="nl-NL" dirty="0"/>
            </a:br>
            <a:r>
              <a:rPr lang="nl-NL" dirty="0"/>
              <a:t>3</a:t>
            </a:r>
            <a:r>
              <a:rPr lang="nl-NL" baseline="30000" dirty="0"/>
              <a:t>e</a:t>
            </a:r>
            <a:r>
              <a:rPr lang="nl-NL" dirty="0"/>
              <a:t> bewaakt proces van uitvoeren/feedback geven.</a:t>
            </a:r>
          </a:p>
          <a:p>
            <a:r>
              <a:rPr lang="nl-NL" dirty="0"/>
              <a:t>Vaardigheden kunnen dan meer tegelijk toegepast worden, docent proces te bewaken.</a:t>
            </a:r>
          </a:p>
        </p:txBody>
      </p:sp>
      <p:sp>
        <p:nvSpPr>
          <p:cNvPr id="4" name="Tijdelijke aanduiding voor voettekst 3"/>
          <p:cNvSpPr>
            <a:spLocks noGrp="1"/>
          </p:cNvSpPr>
          <p:nvPr>
            <p:ph type="ftr" sz="quarter" idx="11"/>
          </p:nvPr>
        </p:nvSpPr>
        <p:spPr>
          <a:xfrm>
            <a:off x="1450410" y="6283028"/>
            <a:ext cx="4569390" cy="313730"/>
          </a:xfrm>
        </p:spPr>
        <p:txBody>
          <a:bodyPr/>
          <a:lstStyle/>
          <a:p>
            <a:r>
              <a:rPr lang="nl-NL"/>
              <a:t>HON Werkconferentie Vaardigheden 170920</a:t>
            </a:r>
            <a:endParaRPr lang="nl-NL" dirty="0"/>
          </a:p>
        </p:txBody>
      </p:sp>
      <p:sp>
        <p:nvSpPr>
          <p:cNvPr id="5" name="Tijdelijke aanduiding voor dianummer 4"/>
          <p:cNvSpPr>
            <a:spLocks noGrp="1"/>
          </p:cNvSpPr>
          <p:nvPr>
            <p:ph type="sldNum" sz="quarter" idx="12"/>
          </p:nvPr>
        </p:nvSpPr>
        <p:spPr>
          <a:xfrm>
            <a:off x="695610" y="6283028"/>
            <a:ext cx="541302" cy="313729"/>
          </a:xfrm>
        </p:spPr>
        <p:txBody>
          <a:bodyPr/>
          <a:lstStyle/>
          <a:p>
            <a:fld id="{4D8A6874-5530-004C-9748-CB666A561DD5}" type="slidenum">
              <a:rPr lang="nl-NL" smtClean="0"/>
              <a:pPr/>
              <a:t>18</a:t>
            </a:fld>
            <a:endParaRPr lang="nl-NL" dirty="0"/>
          </a:p>
        </p:txBody>
      </p:sp>
      <p:pic>
        <p:nvPicPr>
          <p:cNvPr id="6" name="Afbeelding 5"/>
          <p:cNvPicPr>
            <a:picLocks noChangeAspect="1"/>
          </p:cNvPicPr>
          <p:nvPr/>
        </p:nvPicPr>
        <p:blipFill>
          <a:blip r:embed="rId2"/>
          <a:stretch>
            <a:fillRect/>
          </a:stretch>
        </p:blipFill>
        <p:spPr>
          <a:xfrm>
            <a:off x="1998568" y="4111328"/>
            <a:ext cx="3211669" cy="2171700"/>
          </a:xfrm>
          <a:prstGeom prst="rect">
            <a:avLst/>
          </a:prstGeom>
        </p:spPr>
      </p:pic>
      <p:pic>
        <p:nvPicPr>
          <p:cNvPr id="7" name="Afbeelding 6"/>
          <p:cNvPicPr>
            <a:picLocks noChangeAspect="1"/>
          </p:cNvPicPr>
          <p:nvPr/>
        </p:nvPicPr>
        <p:blipFill>
          <a:blip r:embed="rId3"/>
          <a:stretch>
            <a:fillRect/>
          </a:stretch>
        </p:blipFill>
        <p:spPr>
          <a:xfrm>
            <a:off x="6473190" y="3732054"/>
            <a:ext cx="2213610" cy="2213610"/>
          </a:xfrm>
          <a:prstGeom prst="rect">
            <a:avLst/>
          </a:prstGeom>
        </p:spPr>
      </p:pic>
    </p:spTree>
    <p:extLst>
      <p:ext uri="{BB962C8B-B14F-4D97-AF65-F5344CB8AC3E}">
        <p14:creationId xmlns:p14="http://schemas.microsoft.com/office/powerpoint/2010/main" val="1303082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Vragen?</a:t>
            </a:r>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19</a:t>
            </a:fld>
            <a:endParaRPr lang="nl-NL"/>
          </a:p>
        </p:txBody>
      </p:sp>
      <p:sp>
        <p:nvSpPr>
          <p:cNvPr id="3" name="Tekstvak 2"/>
          <p:cNvSpPr txBox="1"/>
          <p:nvPr/>
        </p:nvSpPr>
        <p:spPr>
          <a:xfrm>
            <a:off x="304800" y="3059668"/>
            <a:ext cx="3733800" cy="954107"/>
          </a:xfrm>
          <a:prstGeom prst="rect">
            <a:avLst/>
          </a:prstGeom>
          <a:noFill/>
        </p:spPr>
        <p:txBody>
          <a:bodyPr wrap="square" rtlCol="0">
            <a:spAutoFit/>
          </a:bodyPr>
          <a:lstStyle/>
          <a:p>
            <a:r>
              <a:rPr lang="nl-NL" sz="2800" dirty="0" err="1">
                <a:solidFill>
                  <a:schemeClr val="accent2"/>
                </a:solidFill>
                <a:latin typeface="Comic Sans MS" panose="030F0702030302020204" pitchFamily="66" charset="0"/>
              </a:rPr>
              <a:t>h.g.jochemsen</a:t>
            </a:r>
            <a:r>
              <a:rPr lang="nl-NL" sz="2800" dirty="0">
                <a:solidFill>
                  <a:schemeClr val="accent2"/>
                </a:solidFill>
                <a:latin typeface="Comic Sans MS" panose="030F0702030302020204" pitchFamily="66" charset="0"/>
              </a:rPr>
              <a:t>@</a:t>
            </a:r>
            <a:br>
              <a:rPr lang="nl-NL" sz="2800" dirty="0">
                <a:solidFill>
                  <a:schemeClr val="accent2"/>
                </a:solidFill>
                <a:latin typeface="Comic Sans MS" panose="030F0702030302020204" pitchFamily="66" charset="0"/>
              </a:rPr>
            </a:br>
            <a:r>
              <a:rPr lang="nl-NL" sz="2800" dirty="0">
                <a:solidFill>
                  <a:schemeClr val="accent2"/>
                </a:solidFill>
                <a:latin typeface="Comic Sans MS" panose="030F0702030302020204" pitchFamily="66" charset="0"/>
              </a:rPr>
              <a:t>amsterdamumc.nl</a:t>
            </a:r>
            <a:r>
              <a:rPr lang="nl-NL" dirty="0">
                <a:solidFill>
                  <a:schemeClr val="accent2"/>
                </a:solidFill>
                <a:latin typeface="Comic Sans MS" panose="030F0702030302020204" pitchFamily="66" charset="0"/>
              </a:rPr>
              <a:t> </a:t>
            </a:r>
          </a:p>
        </p:txBody>
      </p:sp>
      <p:sp>
        <p:nvSpPr>
          <p:cNvPr id="6" name="Tijdelijke aanduiding voor voettekst 5"/>
          <p:cNvSpPr>
            <a:spLocks noGrp="1"/>
          </p:cNvSpPr>
          <p:nvPr>
            <p:ph type="ftr" sz="quarter" idx="11"/>
          </p:nvPr>
        </p:nvSpPr>
        <p:spPr/>
        <p:txBody>
          <a:bodyPr/>
          <a:lstStyle/>
          <a:p>
            <a:r>
              <a:rPr lang="nl-NL"/>
              <a:t>HON Werkconferentie Vaardigheden 170920</a:t>
            </a:r>
            <a:endParaRPr lang="nl-NL" dirty="0"/>
          </a:p>
        </p:txBody>
      </p:sp>
    </p:spTree>
    <p:extLst>
      <p:ext uri="{BB962C8B-B14F-4D97-AF65-F5344CB8AC3E}">
        <p14:creationId xmlns:p14="http://schemas.microsoft.com/office/powerpoint/2010/main" val="64099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latin typeface="Palatino Linotype" panose="02040502050505030304" pitchFamily="18" charset="0"/>
              </a:rPr>
              <a:t>TOOLS</a:t>
            </a:r>
          </a:p>
        </p:txBody>
      </p:sp>
      <p:sp>
        <p:nvSpPr>
          <p:cNvPr id="4" name="Tijdelijke aanduiding voor dianumm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D8A6874-5530-004C-9748-CB666A561DD5}" type="slidenum">
              <a:rPr kumimoji="0" lang="nl-NL" sz="1200" b="0" i="0" u="none" strike="noStrike" kern="1200" cap="none" spc="0" normalizeH="0" baseline="0" noProof="0" smtClean="0">
                <a:ln>
                  <a:noFill/>
                </a:ln>
                <a:solidFill>
                  <a:srgbClr val="A0AA00"/>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srgbClr val="A0AA00"/>
              </a:solidFill>
              <a:effectLst/>
              <a:uLnTx/>
              <a:uFillTx/>
              <a:latin typeface="Calibri"/>
              <a:ea typeface="+mn-ea"/>
              <a:cs typeface="+mn-cs"/>
            </a:endParaRPr>
          </a:p>
        </p:txBody>
      </p:sp>
      <p:sp>
        <p:nvSpPr>
          <p:cNvPr id="5" name="Rechthoek 4"/>
          <p:cNvSpPr/>
          <p:nvPr/>
        </p:nvSpPr>
        <p:spPr>
          <a:xfrm>
            <a:off x="735614" y="1104053"/>
            <a:ext cx="8035853" cy="489364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hlinkClick r:id="rId3"/>
              </a:rPr>
              <a:t>https://www.huisartsopleiding.nl/opleiding/</a:t>
            </a:r>
            <a:br>
              <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hlinkClick r:id="rId3"/>
              </a:rPr>
            </a:br>
            <a:r>
              <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hlinkClick r:id="rId3"/>
              </a:rPr>
              <a:t>vaardigheden-opleiding</a:t>
            </a:r>
            <a:r>
              <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2400" dirty="0">
              <a:solidFill>
                <a:srgbClr val="053C87"/>
              </a:solidFill>
              <a:latin typeface="Palatino Linotype" panose="0204050205050503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rPr>
              <a:t>1. De Wegwijzer voor </a:t>
            </a:r>
            <a:r>
              <a:rPr kumimoji="0" lang="nl-NL" sz="2400" b="0" i="0" u="none" strike="noStrike" kern="1200" cap="none" spc="0" normalizeH="0" baseline="0" noProof="0" dirty="0" err="1">
                <a:ln>
                  <a:noFill/>
                </a:ln>
                <a:solidFill>
                  <a:srgbClr val="053C87"/>
                </a:solidFill>
                <a:effectLst/>
                <a:uLnTx/>
                <a:uFillTx/>
                <a:latin typeface="Palatino Linotype" panose="02040502050505030304" pitchFamily="18" charset="0"/>
                <a:ea typeface="+mn-ea"/>
                <a:cs typeface="+mn-cs"/>
              </a:rPr>
              <a:t>aios</a:t>
            </a:r>
            <a:br>
              <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rPr>
            </a:br>
            <a:r>
              <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rPr>
              <a:t>2. De Korte Vaardigheden Beoordeling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rPr>
              <a:t>3. De Toelichtingen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rPr>
              <a:t>4. Het Framework</a:t>
            </a:r>
            <a:br>
              <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rPr>
            </a:br>
            <a:r>
              <a:rPr kumimoji="0" lang="nl-NL" sz="2400" b="0" i="0" u="none" strike="noStrike" kern="1200" cap="none" spc="0" normalizeH="0" baseline="0" noProof="0" dirty="0">
                <a:ln>
                  <a:noFill/>
                </a:ln>
                <a:solidFill>
                  <a:srgbClr val="053C87"/>
                </a:solidFill>
                <a:effectLst/>
                <a:uLnTx/>
                <a:uFillTx/>
                <a:latin typeface="Palatino Linotype" panose="02040502050505030304" pitchFamily="18" charset="0"/>
                <a:ea typeface="+mn-ea"/>
                <a:cs typeface="+mn-cs"/>
              </a:rPr>
              <a:t>5. Een Format en programma’s voor ondersteunend onderwijs</a:t>
            </a:r>
          </a:p>
        </p:txBody>
      </p:sp>
      <p:sp>
        <p:nvSpPr>
          <p:cNvPr id="3" name="Tijdelijke aanduiding voor voettekst 2"/>
          <p:cNvSpPr>
            <a:spLocks noGrp="1"/>
          </p:cNvSpPr>
          <p:nvPr>
            <p:ph type="ftr" sz="quarter" idx="11"/>
          </p:nvPr>
        </p:nvSpPr>
        <p:spPr/>
        <p:txBody>
          <a:bodyPr/>
          <a:lstStyle/>
          <a:p>
            <a:r>
              <a:rPr lang="nl-NL"/>
              <a:t>HON Werkconferentie Vaardigheden 170920</a:t>
            </a:r>
            <a:endParaRPr lang="nl-NL" dirty="0"/>
          </a:p>
        </p:txBody>
      </p:sp>
      <p:pic>
        <p:nvPicPr>
          <p:cNvPr id="9" name="Afbeelding 8"/>
          <p:cNvPicPr>
            <a:picLocks noChangeAspect="1"/>
          </p:cNvPicPr>
          <p:nvPr/>
        </p:nvPicPr>
        <p:blipFill>
          <a:blip r:embed="rId4"/>
          <a:stretch>
            <a:fillRect/>
          </a:stretch>
        </p:blipFill>
        <p:spPr>
          <a:xfrm>
            <a:off x="6116421" y="1617836"/>
            <a:ext cx="2200861" cy="2200861"/>
          </a:xfrm>
          <a:prstGeom prst="rect">
            <a:avLst/>
          </a:prstGeom>
        </p:spPr>
      </p:pic>
      <p:sp>
        <p:nvSpPr>
          <p:cNvPr id="10" name="Tekstvak 9"/>
          <p:cNvSpPr txBox="1"/>
          <p:nvPr/>
        </p:nvSpPr>
        <p:spPr>
          <a:xfrm>
            <a:off x="6522720" y="2505670"/>
            <a:ext cx="335280" cy="461665"/>
          </a:xfrm>
          <a:prstGeom prst="rect">
            <a:avLst/>
          </a:prstGeom>
          <a:noFill/>
        </p:spPr>
        <p:txBody>
          <a:bodyPr wrap="square" rtlCol="0">
            <a:spAutoFit/>
          </a:bodyPr>
          <a:lstStyle/>
          <a:p>
            <a:r>
              <a:rPr lang="nl-NL" sz="2400" dirty="0"/>
              <a:t>3</a:t>
            </a:r>
          </a:p>
        </p:txBody>
      </p:sp>
      <p:sp>
        <p:nvSpPr>
          <p:cNvPr id="11" name="Tekstvak 10"/>
          <p:cNvSpPr txBox="1"/>
          <p:nvPr/>
        </p:nvSpPr>
        <p:spPr>
          <a:xfrm>
            <a:off x="7800441" y="2274837"/>
            <a:ext cx="340158" cy="461665"/>
          </a:xfrm>
          <a:prstGeom prst="rect">
            <a:avLst/>
          </a:prstGeom>
          <a:noFill/>
        </p:spPr>
        <p:txBody>
          <a:bodyPr wrap="none" rtlCol="0">
            <a:spAutoFit/>
          </a:bodyPr>
          <a:lstStyle/>
          <a:p>
            <a:r>
              <a:rPr lang="nl-NL" sz="2400" dirty="0"/>
              <a:t>5</a:t>
            </a:r>
          </a:p>
        </p:txBody>
      </p:sp>
      <p:sp>
        <p:nvSpPr>
          <p:cNvPr id="12" name="Tekstvak 11"/>
          <p:cNvSpPr txBox="1"/>
          <p:nvPr/>
        </p:nvSpPr>
        <p:spPr>
          <a:xfrm>
            <a:off x="6671089" y="1971882"/>
            <a:ext cx="340158" cy="461665"/>
          </a:xfrm>
          <a:prstGeom prst="rect">
            <a:avLst/>
          </a:prstGeom>
          <a:noFill/>
        </p:spPr>
        <p:txBody>
          <a:bodyPr wrap="none" rtlCol="0">
            <a:spAutoFit/>
          </a:bodyPr>
          <a:lstStyle/>
          <a:p>
            <a:r>
              <a:rPr lang="nl-NL" sz="2400" dirty="0"/>
              <a:t>4</a:t>
            </a:r>
          </a:p>
        </p:txBody>
      </p:sp>
    </p:spTree>
    <p:extLst>
      <p:ext uri="{BB962C8B-B14F-4D97-AF65-F5344CB8AC3E}">
        <p14:creationId xmlns:p14="http://schemas.microsoft.com/office/powerpoint/2010/main" val="118971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69854" y="121920"/>
            <a:ext cx="7951186" cy="1143000"/>
          </a:xfrm>
        </p:spPr>
        <p:txBody>
          <a:bodyPr/>
          <a:lstStyle/>
          <a:p>
            <a:r>
              <a:rPr lang="nl-NL" dirty="0"/>
              <a:t>Ideeën voor discussie</a:t>
            </a:r>
          </a:p>
        </p:txBody>
      </p:sp>
      <p:sp>
        <p:nvSpPr>
          <p:cNvPr id="6" name="Tijdelijke aanduiding voor inhoud 5"/>
          <p:cNvSpPr>
            <a:spLocks noGrp="1"/>
          </p:cNvSpPr>
          <p:nvPr>
            <p:ph idx="1"/>
          </p:nvPr>
        </p:nvSpPr>
        <p:spPr>
          <a:xfrm>
            <a:off x="472525" y="1264920"/>
            <a:ext cx="7951186" cy="5867400"/>
          </a:xfrm>
        </p:spPr>
        <p:txBody>
          <a:bodyPr>
            <a:normAutofit/>
          </a:bodyPr>
          <a:lstStyle/>
          <a:p>
            <a:pPr marL="514350" indent="-514350">
              <a:buFont typeface="+mj-lt"/>
              <a:buAutoNum type="arabicPeriod"/>
            </a:pPr>
            <a:r>
              <a:rPr lang="nl-NL" dirty="0">
                <a:latin typeface="Calibri" panose="020F0502020204030204" pitchFamily="34" charset="0"/>
                <a:ea typeface="Calibri" panose="020F0502020204030204" pitchFamily="34" charset="0"/>
                <a:cs typeface="Times New Roman" panose="02020603050405020304" pitchFamily="18" charset="0"/>
              </a:rPr>
              <a:t>Welke onderdelen van de gepresenteerde protocollen kan je gebruiken/biedt een oplossing bij het vaardigheden onderwijs, met name in de 1,5 meter samenleving?</a:t>
            </a:r>
          </a:p>
          <a:p>
            <a:pPr marL="514350" indent="-514350">
              <a:buFont typeface="+mj-lt"/>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buFont typeface="+mj-lt"/>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buFont typeface="+mj-lt"/>
              <a:buAutoNum type="arabicPeriod"/>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buFont typeface="+mj-lt"/>
              <a:buAutoNum type="arabicPeriod"/>
            </a:pPr>
            <a:r>
              <a:rPr lang="nl-NL" dirty="0">
                <a:latin typeface="Calibri" panose="020F0502020204030204" pitchFamily="34" charset="0"/>
                <a:ea typeface="Calibri" panose="020F0502020204030204" pitchFamily="34" charset="0"/>
                <a:cs typeface="Times New Roman" panose="02020603050405020304" pitchFamily="18" charset="0"/>
              </a:rPr>
              <a:t>Wat mis je nog; voor welk probleem zou je nog een oplossing willen?</a:t>
            </a:r>
          </a:p>
          <a:p>
            <a:pPr marL="514350" indent="-514350">
              <a:buFont typeface="+mj-lt"/>
              <a:buAutoNum type="arabicPeriod"/>
            </a:pPr>
            <a:endParaRPr lang="nl-NL" dirty="0"/>
          </a:p>
        </p:txBody>
      </p:sp>
      <p:sp>
        <p:nvSpPr>
          <p:cNvPr id="3" name="Tijdelijke aanduiding voor voettekst 2"/>
          <p:cNvSpPr>
            <a:spLocks noGrp="1"/>
          </p:cNvSpPr>
          <p:nvPr>
            <p:ph type="ftr" sz="quarter" idx="11"/>
          </p:nvPr>
        </p:nvSpPr>
        <p:spPr/>
        <p:txBody>
          <a:bodyPr/>
          <a:lstStyle/>
          <a:p>
            <a:r>
              <a:rPr lang="nl-NL"/>
              <a:t>HON Werkconferentie Vaardigheden 170920</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20</a:t>
            </a:fld>
            <a:endParaRPr lang="nl-NL"/>
          </a:p>
        </p:txBody>
      </p:sp>
      <p:sp>
        <p:nvSpPr>
          <p:cNvPr id="9" name="Pijl-rechts 8"/>
          <p:cNvSpPr/>
          <p:nvPr/>
        </p:nvSpPr>
        <p:spPr>
          <a:xfrm>
            <a:off x="2855934" y="3144033"/>
            <a:ext cx="3163866" cy="17796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Wat biedt oplossing, </a:t>
            </a:r>
            <a:br>
              <a:rPr lang="nl-NL" dirty="0"/>
            </a:br>
            <a:r>
              <a:rPr lang="nl-NL" dirty="0"/>
              <a:t>wat nog niet?</a:t>
            </a:r>
          </a:p>
        </p:txBody>
      </p:sp>
      <p:pic>
        <p:nvPicPr>
          <p:cNvPr id="10" name="Afbeelding 9"/>
          <p:cNvPicPr>
            <a:picLocks noChangeAspect="1"/>
          </p:cNvPicPr>
          <p:nvPr/>
        </p:nvPicPr>
        <p:blipFill>
          <a:blip r:embed="rId2"/>
          <a:stretch>
            <a:fillRect/>
          </a:stretch>
        </p:blipFill>
        <p:spPr>
          <a:xfrm>
            <a:off x="1132727" y="3144033"/>
            <a:ext cx="1519048" cy="1779638"/>
          </a:xfrm>
          <a:prstGeom prst="rect">
            <a:avLst/>
          </a:prstGeom>
        </p:spPr>
      </p:pic>
      <p:pic>
        <p:nvPicPr>
          <p:cNvPr id="11" name="Afbeelding 10"/>
          <p:cNvPicPr>
            <a:picLocks noChangeAspect="1"/>
          </p:cNvPicPr>
          <p:nvPr/>
        </p:nvPicPr>
        <p:blipFill>
          <a:blip r:embed="rId3"/>
          <a:stretch>
            <a:fillRect/>
          </a:stretch>
        </p:blipFill>
        <p:spPr>
          <a:xfrm>
            <a:off x="6223959" y="3140679"/>
            <a:ext cx="1337243" cy="1782991"/>
          </a:xfrm>
          <a:prstGeom prst="rect">
            <a:avLst/>
          </a:prstGeom>
        </p:spPr>
      </p:pic>
    </p:spTree>
    <p:extLst>
      <p:ext uri="{BB962C8B-B14F-4D97-AF65-F5344CB8AC3E}">
        <p14:creationId xmlns:p14="http://schemas.microsoft.com/office/powerpoint/2010/main" val="876402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Bron</a:t>
            </a:r>
          </a:p>
        </p:txBody>
      </p:sp>
      <p:sp>
        <p:nvSpPr>
          <p:cNvPr id="3" name="Tijdelijke aanduiding voor inhoud 2"/>
          <p:cNvSpPr>
            <a:spLocks noGrp="1"/>
          </p:cNvSpPr>
          <p:nvPr>
            <p:ph idx="1"/>
          </p:nvPr>
        </p:nvSpPr>
        <p:spPr/>
        <p:txBody>
          <a:bodyPr/>
          <a:lstStyle/>
          <a:p>
            <a:r>
              <a:rPr lang="nl-NL" dirty="0"/>
              <a:t>Bron van de gebruikte afbeeldingen op slides 2,3,4,5,8,10,11,17,20: </a:t>
            </a:r>
            <a:br>
              <a:rPr lang="nl-NL" dirty="0"/>
            </a:br>
            <a:r>
              <a:rPr lang="nl-NL" dirty="0" err="1"/>
              <a:t>PresenterMedia</a:t>
            </a:r>
            <a:endParaRPr lang="nl-NL" dirty="0"/>
          </a:p>
        </p:txBody>
      </p:sp>
      <p:sp>
        <p:nvSpPr>
          <p:cNvPr id="4" name="Tijdelijke aanduiding voor voettekst 3"/>
          <p:cNvSpPr>
            <a:spLocks noGrp="1"/>
          </p:cNvSpPr>
          <p:nvPr>
            <p:ph type="ftr" sz="quarter" idx="11"/>
          </p:nvPr>
        </p:nvSpPr>
        <p:spPr/>
        <p:txBody>
          <a:bodyPr/>
          <a:lstStyle/>
          <a:p>
            <a:r>
              <a:rPr lang="nl-NL"/>
              <a:t>HON Werkconferentie Vaardigheden 170920</a:t>
            </a:r>
            <a:endParaRPr lang="nl-NL" dirty="0"/>
          </a:p>
        </p:txBody>
      </p:sp>
      <p:sp>
        <p:nvSpPr>
          <p:cNvPr id="5" name="Tijdelijke aanduiding voor dianummer 4"/>
          <p:cNvSpPr>
            <a:spLocks noGrp="1"/>
          </p:cNvSpPr>
          <p:nvPr>
            <p:ph type="sldNum" sz="quarter" idx="12"/>
          </p:nvPr>
        </p:nvSpPr>
        <p:spPr/>
        <p:txBody>
          <a:bodyPr/>
          <a:lstStyle/>
          <a:p>
            <a:fld id="{4D8A6874-5530-004C-9748-CB666A561DD5}" type="slidenum">
              <a:rPr lang="nl-NL" smtClean="0"/>
              <a:pPr/>
              <a:t>21</a:t>
            </a:fld>
            <a:endParaRPr lang="nl-NL" dirty="0"/>
          </a:p>
        </p:txBody>
      </p:sp>
    </p:spTree>
    <p:extLst>
      <p:ext uri="{BB962C8B-B14F-4D97-AF65-F5344CB8AC3E}">
        <p14:creationId xmlns:p14="http://schemas.microsoft.com/office/powerpoint/2010/main" val="30998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4320" y="274638"/>
            <a:ext cx="8412480" cy="1143000"/>
          </a:xfrm>
        </p:spPr>
        <p:txBody>
          <a:bodyPr>
            <a:normAutofit fontScale="90000"/>
          </a:bodyPr>
          <a:lstStyle/>
          <a:p>
            <a:r>
              <a:rPr lang="nl-NL" dirty="0"/>
              <a:t>Website HON Vaardigheden Onderwijs</a:t>
            </a:r>
          </a:p>
        </p:txBody>
      </p:sp>
      <p:sp>
        <p:nvSpPr>
          <p:cNvPr id="3" name="Tijdelijke aanduiding voor inhoud 2"/>
          <p:cNvSpPr>
            <a:spLocks noGrp="1"/>
          </p:cNvSpPr>
          <p:nvPr>
            <p:ph idx="1"/>
          </p:nvPr>
        </p:nvSpPr>
        <p:spPr>
          <a:xfrm>
            <a:off x="444007" y="1928324"/>
            <a:ext cx="8073106" cy="3035484"/>
          </a:xfrm>
        </p:spPr>
        <p:txBody>
          <a:bodyPr/>
          <a:lstStyle/>
          <a:p>
            <a:pPr marL="0" lvl="0" indent="0">
              <a:buNone/>
            </a:pPr>
            <a:r>
              <a:rPr lang="nl-NL" dirty="0"/>
              <a:t>Inhoud nieuw document:</a:t>
            </a:r>
          </a:p>
          <a:p>
            <a:pPr lvl="0"/>
            <a:r>
              <a:rPr lang="nl-NL" dirty="0"/>
              <a:t>Protocol Onderwijs met Fantomen op ± 1,5 meter.</a:t>
            </a:r>
          </a:p>
          <a:p>
            <a:pPr lvl="0"/>
            <a:r>
              <a:rPr lang="nl-NL" dirty="0"/>
              <a:t>Protocol Lichamelijk Onderzoek ± online.</a:t>
            </a:r>
          </a:p>
          <a:p>
            <a:pPr lvl="0"/>
            <a:r>
              <a:rPr lang="nl-NL" dirty="0"/>
              <a:t>Protocol Vaardigheden in eigen setting ± online.</a:t>
            </a:r>
          </a:p>
          <a:p>
            <a:pPr lvl="0"/>
            <a:r>
              <a:rPr lang="nl-NL" dirty="0"/>
              <a:t>Protocol Vaardigheden E-</a:t>
            </a:r>
            <a:r>
              <a:rPr lang="nl-NL" dirty="0" err="1"/>
              <a:t>learning</a:t>
            </a:r>
            <a:r>
              <a:rPr lang="nl-NL" dirty="0"/>
              <a:t>/PowerPoint.</a:t>
            </a:r>
          </a:p>
          <a:p>
            <a:endParaRPr lang="nl-NL" dirty="0"/>
          </a:p>
        </p:txBody>
      </p:sp>
      <p:sp>
        <p:nvSpPr>
          <p:cNvPr id="4" name="Tijdelijke aanduiding voor voettekst 3"/>
          <p:cNvSpPr>
            <a:spLocks noGrp="1"/>
          </p:cNvSpPr>
          <p:nvPr>
            <p:ph type="ftr" sz="quarter" idx="11"/>
          </p:nvPr>
        </p:nvSpPr>
        <p:spPr/>
        <p:txBody>
          <a:bodyPr/>
          <a:lstStyle/>
          <a:p>
            <a:r>
              <a:rPr lang="nl-NL"/>
              <a:t>HON Werkconferentie Vaardigheden 170920</a:t>
            </a:r>
            <a:endParaRPr lang="nl-NL" dirty="0"/>
          </a:p>
        </p:txBody>
      </p:sp>
      <p:sp>
        <p:nvSpPr>
          <p:cNvPr id="5" name="Tijdelijke aanduiding voor dianummer 4"/>
          <p:cNvSpPr>
            <a:spLocks noGrp="1"/>
          </p:cNvSpPr>
          <p:nvPr>
            <p:ph type="sldNum" sz="quarter" idx="12"/>
          </p:nvPr>
        </p:nvSpPr>
        <p:spPr/>
        <p:txBody>
          <a:bodyPr/>
          <a:lstStyle/>
          <a:p>
            <a:fld id="{4D8A6874-5530-004C-9748-CB666A561DD5}" type="slidenum">
              <a:rPr lang="nl-NL" smtClean="0"/>
              <a:pPr/>
              <a:t>3</a:t>
            </a:fld>
            <a:endParaRPr lang="nl-NL" dirty="0"/>
          </a:p>
        </p:txBody>
      </p:sp>
    </p:spTree>
    <p:extLst>
      <p:ext uri="{BB962C8B-B14F-4D97-AF65-F5344CB8AC3E}">
        <p14:creationId xmlns:p14="http://schemas.microsoft.com/office/powerpoint/2010/main" val="362227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Ondersteunende materialen</a:t>
            </a:r>
          </a:p>
        </p:txBody>
      </p:sp>
      <p:sp>
        <p:nvSpPr>
          <p:cNvPr id="3" name="Tijdelijke aanduiding voor inhoud 2"/>
          <p:cNvSpPr>
            <a:spLocks noGrp="1"/>
          </p:cNvSpPr>
          <p:nvPr>
            <p:ph idx="1"/>
          </p:nvPr>
        </p:nvSpPr>
        <p:spPr>
          <a:xfrm>
            <a:off x="596407" y="1832070"/>
            <a:ext cx="7951186" cy="4370294"/>
          </a:xfrm>
        </p:spPr>
        <p:txBody>
          <a:bodyPr/>
          <a:lstStyle/>
          <a:p>
            <a:r>
              <a:rPr lang="nl-NL" dirty="0"/>
              <a:t>Casuïstiek</a:t>
            </a:r>
          </a:p>
          <a:p>
            <a:pPr lvl="0"/>
            <a:r>
              <a:rPr lang="nl-NL" dirty="0"/>
              <a:t>KVB </a:t>
            </a:r>
            <a:br>
              <a:rPr lang="nl-NL" dirty="0"/>
            </a:br>
            <a:r>
              <a:rPr lang="nl-NL" dirty="0"/>
              <a:t>(Korte Vaardigheden Beoordeling)</a:t>
            </a:r>
          </a:p>
          <a:p>
            <a:pPr lvl="0"/>
            <a:r>
              <a:rPr lang="nl-NL" dirty="0"/>
              <a:t>Feedback regels: </a:t>
            </a:r>
            <a:r>
              <a:rPr lang="nl-NL" dirty="0" err="1"/>
              <a:t>Pendleton</a:t>
            </a:r>
            <a:r>
              <a:rPr lang="nl-NL" dirty="0"/>
              <a:t> </a:t>
            </a:r>
            <a:r>
              <a:rPr lang="nl-NL" dirty="0" err="1"/>
              <a:t>rules</a:t>
            </a:r>
            <a:endParaRPr lang="nl-NL" dirty="0"/>
          </a:p>
          <a:p>
            <a:pPr lvl="0"/>
            <a:r>
              <a:rPr lang="nl-NL" dirty="0"/>
              <a:t>Spelregels Fantoombehoud</a:t>
            </a:r>
          </a:p>
          <a:p>
            <a:r>
              <a:rPr lang="nl-NL" dirty="0"/>
              <a:t>Literatuurverwijzingen</a:t>
            </a:r>
          </a:p>
          <a:p>
            <a:r>
              <a:rPr lang="nl-NL" dirty="0"/>
              <a:t>Bijlages met vaardigheid PowerPoint presentaties</a:t>
            </a:r>
            <a:br>
              <a:rPr lang="nl-NL" dirty="0"/>
            </a:br>
            <a:r>
              <a:rPr lang="nl-NL" dirty="0"/>
              <a:t>“Vaardigheid en literatuur”</a:t>
            </a:r>
          </a:p>
          <a:p>
            <a:pPr marL="0" indent="0">
              <a:buNone/>
            </a:pPr>
            <a:endParaRPr lang="nl-NL" dirty="0"/>
          </a:p>
        </p:txBody>
      </p:sp>
      <p:sp>
        <p:nvSpPr>
          <p:cNvPr id="4" name="Tijdelijke aanduiding voor voettekst 3"/>
          <p:cNvSpPr>
            <a:spLocks noGrp="1"/>
          </p:cNvSpPr>
          <p:nvPr>
            <p:ph type="ftr" sz="quarter" idx="11"/>
          </p:nvPr>
        </p:nvSpPr>
        <p:spPr/>
        <p:txBody>
          <a:bodyPr/>
          <a:lstStyle/>
          <a:p>
            <a:r>
              <a:rPr lang="nl-NL"/>
              <a:t>HON Werkconferentie Vaardigheden 170920</a:t>
            </a:r>
            <a:endParaRPr lang="nl-NL" dirty="0"/>
          </a:p>
        </p:txBody>
      </p:sp>
      <p:sp>
        <p:nvSpPr>
          <p:cNvPr id="5" name="Tijdelijke aanduiding voor dianummer 4"/>
          <p:cNvSpPr>
            <a:spLocks noGrp="1"/>
          </p:cNvSpPr>
          <p:nvPr>
            <p:ph type="sldNum" sz="quarter" idx="12"/>
          </p:nvPr>
        </p:nvSpPr>
        <p:spPr/>
        <p:txBody>
          <a:bodyPr/>
          <a:lstStyle/>
          <a:p>
            <a:fld id="{4D8A6874-5530-004C-9748-CB666A561DD5}" type="slidenum">
              <a:rPr lang="nl-NL" smtClean="0"/>
              <a:pPr/>
              <a:t>4</a:t>
            </a:fld>
            <a:endParaRPr lang="nl-NL" dirty="0"/>
          </a:p>
        </p:txBody>
      </p:sp>
    </p:spTree>
    <p:extLst>
      <p:ext uri="{BB962C8B-B14F-4D97-AF65-F5344CB8AC3E}">
        <p14:creationId xmlns:p14="http://schemas.microsoft.com/office/powerpoint/2010/main" val="421113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 Protocol Individueel</a:t>
            </a:r>
          </a:p>
        </p:txBody>
      </p:sp>
      <p:sp>
        <p:nvSpPr>
          <p:cNvPr id="4" name="Tijdelijke aanduiding voor voettekst 3"/>
          <p:cNvSpPr>
            <a:spLocks noGrp="1"/>
          </p:cNvSpPr>
          <p:nvPr>
            <p:ph type="ftr" sz="quarter" idx="11"/>
          </p:nvPr>
        </p:nvSpPr>
        <p:spPr/>
        <p:txBody>
          <a:bodyPr/>
          <a:lstStyle/>
          <a:p>
            <a:r>
              <a:rPr lang="nl-NL"/>
              <a:t>HON Werkconferentie Vaardigheden 170920</a:t>
            </a:r>
            <a:endParaRPr lang="nl-NL" dirty="0"/>
          </a:p>
        </p:txBody>
      </p:sp>
      <p:sp>
        <p:nvSpPr>
          <p:cNvPr id="5" name="Tijdelijke aanduiding voor dianummer 4"/>
          <p:cNvSpPr>
            <a:spLocks noGrp="1"/>
          </p:cNvSpPr>
          <p:nvPr>
            <p:ph type="sldNum" sz="quarter" idx="12"/>
          </p:nvPr>
        </p:nvSpPr>
        <p:spPr/>
        <p:txBody>
          <a:bodyPr/>
          <a:lstStyle/>
          <a:p>
            <a:fld id="{4D8A6874-5530-004C-9748-CB666A561DD5}" type="slidenum">
              <a:rPr lang="nl-NL" smtClean="0"/>
              <a:pPr/>
              <a:t>5</a:t>
            </a:fld>
            <a:endParaRPr lang="nl-NL" dirty="0"/>
          </a:p>
        </p:txBody>
      </p:sp>
      <p:pic>
        <p:nvPicPr>
          <p:cNvPr id="9" name="Afbeelding 8"/>
          <p:cNvPicPr>
            <a:picLocks noChangeAspect="1"/>
          </p:cNvPicPr>
          <p:nvPr/>
        </p:nvPicPr>
        <p:blipFill>
          <a:blip r:embed="rId3"/>
          <a:stretch>
            <a:fillRect/>
          </a:stretch>
        </p:blipFill>
        <p:spPr>
          <a:xfrm>
            <a:off x="736345" y="2078003"/>
            <a:ext cx="8004742" cy="1140051"/>
          </a:xfrm>
          <a:prstGeom prst="rect">
            <a:avLst/>
          </a:prstGeom>
        </p:spPr>
      </p:pic>
      <p:pic>
        <p:nvPicPr>
          <p:cNvPr id="10" name="Afbeelding 9"/>
          <p:cNvPicPr>
            <a:picLocks noChangeAspect="1"/>
          </p:cNvPicPr>
          <p:nvPr/>
        </p:nvPicPr>
        <p:blipFill>
          <a:blip r:embed="rId4"/>
          <a:stretch>
            <a:fillRect/>
          </a:stretch>
        </p:blipFill>
        <p:spPr>
          <a:xfrm>
            <a:off x="735614" y="3038523"/>
            <a:ext cx="6956139" cy="1493649"/>
          </a:xfrm>
          <a:prstGeom prst="rect">
            <a:avLst/>
          </a:prstGeom>
        </p:spPr>
      </p:pic>
      <p:sp>
        <p:nvSpPr>
          <p:cNvPr id="3" name="Tijdelijke aanduiding voor inhoud 2"/>
          <p:cNvSpPr>
            <a:spLocks noGrp="1"/>
          </p:cNvSpPr>
          <p:nvPr>
            <p:ph idx="1"/>
          </p:nvPr>
        </p:nvSpPr>
        <p:spPr/>
        <p:txBody>
          <a:bodyPr/>
          <a:lstStyle/>
          <a:p>
            <a:endParaRPr lang="nl-NL" dirty="0"/>
          </a:p>
        </p:txBody>
      </p:sp>
    </p:spTree>
    <p:extLst>
      <p:ext uri="{BB962C8B-B14F-4D97-AF65-F5344CB8AC3E}">
        <p14:creationId xmlns:p14="http://schemas.microsoft.com/office/powerpoint/2010/main" val="23650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Toelichting op vaardigheid</a:t>
            </a:r>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6</a:t>
            </a:fld>
            <a:endParaRPr lang="nl-NL"/>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0" y="1417637"/>
            <a:ext cx="2997200" cy="4155917"/>
          </a:xfrm>
          <a:prstGeom prst="rect">
            <a:avLst/>
          </a:prstGeom>
        </p:spPr>
      </p:pic>
      <p:sp>
        <p:nvSpPr>
          <p:cNvPr id="6" name="Rechthoek 5"/>
          <p:cNvSpPr/>
          <p:nvPr/>
        </p:nvSpPr>
        <p:spPr>
          <a:xfrm>
            <a:off x="735614" y="1602770"/>
            <a:ext cx="4953986" cy="3785652"/>
          </a:xfrm>
          <a:prstGeom prst="rect">
            <a:avLst/>
          </a:prstGeom>
        </p:spPr>
        <p:txBody>
          <a:bodyPr wrap="square">
            <a:spAutoFit/>
          </a:bodyPr>
          <a:lstStyle/>
          <a:p>
            <a:r>
              <a:rPr lang="nl-NL" sz="2400" dirty="0">
                <a:solidFill>
                  <a:schemeClr val="accent1"/>
                </a:solidFill>
                <a:latin typeface="Palatino Linotype" panose="02040502050505030304" pitchFamily="18" charset="0"/>
              </a:rPr>
              <a:t>Stappenplan voor uitvoeren van vaardigheid</a:t>
            </a:r>
            <a:br>
              <a:rPr lang="nl-NL" sz="2400" dirty="0">
                <a:solidFill>
                  <a:schemeClr val="accent1"/>
                </a:solidFill>
                <a:latin typeface="Palatino Linotype" panose="02040502050505030304" pitchFamily="18" charset="0"/>
              </a:rPr>
            </a:br>
            <a:r>
              <a:rPr lang="nl-NL" sz="2400" dirty="0">
                <a:solidFill>
                  <a:schemeClr val="accent1"/>
                </a:solidFill>
                <a:latin typeface="Palatino Linotype" panose="02040502050505030304" pitchFamily="18" charset="0"/>
              </a:rPr>
              <a:t>(geen toetsing station of scoringslijst!!!!) </a:t>
            </a:r>
          </a:p>
          <a:p>
            <a:endParaRPr lang="nl-NL" sz="2400" dirty="0">
              <a:solidFill>
                <a:schemeClr val="accent1"/>
              </a:solidFill>
              <a:latin typeface="Palatino Linotype" panose="02040502050505030304" pitchFamily="18" charset="0"/>
            </a:endParaRPr>
          </a:p>
          <a:p>
            <a:r>
              <a:rPr lang="nl-NL" sz="2400" dirty="0">
                <a:solidFill>
                  <a:schemeClr val="accent1"/>
                </a:solidFill>
                <a:latin typeface="Palatino Linotype" panose="02040502050505030304" pitchFamily="18" charset="0"/>
              </a:rPr>
              <a:t>Gebaseerd op NHG protocol, Standaard, de boeken Fysische en Aanvullende diagnostiek/Therapie/</a:t>
            </a:r>
            <a:br>
              <a:rPr lang="nl-NL" sz="2400" dirty="0">
                <a:solidFill>
                  <a:schemeClr val="accent1"/>
                </a:solidFill>
                <a:latin typeface="Palatino Linotype" panose="02040502050505030304" pitchFamily="18" charset="0"/>
              </a:rPr>
            </a:br>
            <a:r>
              <a:rPr lang="nl-NL" sz="2400" dirty="0">
                <a:solidFill>
                  <a:schemeClr val="accent1"/>
                </a:solidFill>
                <a:latin typeface="Palatino Linotype" panose="02040502050505030304" pitchFamily="18" charset="0"/>
              </a:rPr>
              <a:t>Praktijk, oude PSL.</a:t>
            </a:r>
          </a:p>
        </p:txBody>
      </p:sp>
      <p:sp>
        <p:nvSpPr>
          <p:cNvPr id="3" name="Tijdelijke aanduiding voor voettekst 2"/>
          <p:cNvSpPr>
            <a:spLocks noGrp="1"/>
          </p:cNvSpPr>
          <p:nvPr>
            <p:ph type="ftr" sz="quarter" idx="11"/>
          </p:nvPr>
        </p:nvSpPr>
        <p:spPr/>
        <p:txBody>
          <a:bodyPr/>
          <a:lstStyle/>
          <a:p>
            <a:r>
              <a:rPr lang="nl-NL"/>
              <a:t>HON Werkconferentie Vaardigheden 170920</a:t>
            </a:r>
            <a:endParaRPr lang="nl-NL" dirty="0"/>
          </a:p>
        </p:txBody>
      </p:sp>
    </p:spTree>
    <p:extLst>
      <p:ext uri="{BB962C8B-B14F-4D97-AF65-F5344CB8AC3E}">
        <p14:creationId xmlns:p14="http://schemas.microsoft.com/office/powerpoint/2010/main" val="271933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708" y="89640"/>
            <a:ext cx="7951186" cy="1143000"/>
          </a:xfrm>
        </p:spPr>
        <p:txBody>
          <a:bodyPr>
            <a:normAutofit/>
          </a:bodyPr>
          <a:lstStyle/>
          <a:p>
            <a:r>
              <a:rPr lang="nl-NL" sz="3200" dirty="0">
                <a:latin typeface="Palatino Linotype" panose="02040502050505030304" pitchFamily="18" charset="0"/>
              </a:rPr>
              <a:t>Aanleren van vaardigheden</a:t>
            </a:r>
          </a:p>
        </p:txBody>
      </p:sp>
      <p:sp>
        <p:nvSpPr>
          <p:cNvPr id="21" name="Tijdelijke aanduiding voor inhoud 20"/>
          <p:cNvSpPr>
            <a:spLocks noGrp="1"/>
          </p:cNvSpPr>
          <p:nvPr>
            <p:ph sz="half" idx="1"/>
          </p:nvPr>
        </p:nvSpPr>
        <p:spPr/>
        <p:txBody>
          <a:bodyPr/>
          <a:lstStyle/>
          <a:p>
            <a:endParaRPr lang="nl-NL"/>
          </a:p>
        </p:txBody>
      </p:sp>
      <p:sp>
        <p:nvSpPr>
          <p:cNvPr id="22" name="Tijdelijke aanduiding voor inhoud 21"/>
          <p:cNvSpPr>
            <a:spLocks noGrp="1"/>
          </p:cNvSpPr>
          <p:nvPr>
            <p:ph sz="half" idx="2"/>
          </p:nvPr>
        </p:nvSpPr>
        <p:spPr>
          <a:xfrm>
            <a:off x="4064301" y="4103625"/>
            <a:ext cx="4825435" cy="1627735"/>
          </a:xfrm>
        </p:spPr>
        <p:txBody>
          <a:bodyPr/>
          <a:lstStyle/>
          <a:p>
            <a:pPr marL="0" indent="0">
              <a:buNone/>
            </a:pPr>
            <a:r>
              <a:rPr lang="nl-NL" sz="2600" dirty="0">
                <a:solidFill>
                  <a:srgbClr val="082A74"/>
                </a:solidFill>
                <a:latin typeface="Palatino Linotype" panose="02040502050505030304" pitchFamily="18" charset="0"/>
              </a:rPr>
              <a:t>4. </a:t>
            </a:r>
            <a:r>
              <a:rPr lang="nl-NL" sz="2600" dirty="0" err="1">
                <a:solidFill>
                  <a:srgbClr val="082A74"/>
                </a:solidFill>
                <a:latin typeface="Palatino Linotype" panose="02040502050505030304" pitchFamily="18" charset="0"/>
              </a:rPr>
              <a:t>Aios</a:t>
            </a:r>
            <a:r>
              <a:rPr lang="nl-NL" sz="2600" dirty="0">
                <a:solidFill>
                  <a:srgbClr val="082A74"/>
                </a:solidFill>
                <a:latin typeface="Palatino Linotype" panose="02040502050505030304" pitchFamily="18" charset="0"/>
              </a:rPr>
              <a:t> voert vaardigheid uit:</a:t>
            </a:r>
          </a:p>
          <a:p>
            <a:pPr marL="0" indent="0">
              <a:buNone/>
            </a:pPr>
            <a:r>
              <a:rPr lang="nl-NL" sz="2600" dirty="0">
                <a:solidFill>
                  <a:srgbClr val="082A74"/>
                </a:solidFill>
                <a:latin typeface="Palatino Linotype" panose="02040502050505030304" pitchFamily="18" charset="0"/>
              </a:rPr>
              <a:t>    &gt; Of in oefensessie (thuis)</a:t>
            </a:r>
            <a:br>
              <a:rPr lang="nl-NL" sz="2600" dirty="0">
                <a:solidFill>
                  <a:srgbClr val="082A74"/>
                </a:solidFill>
                <a:latin typeface="Palatino Linotype" panose="02040502050505030304" pitchFamily="18" charset="0"/>
              </a:rPr>
            </a:br>
            <a:r>
              <a:rPr lang="nl-NL" sz="2600" dirty="0">
                <a:solidFill>
                  <a:srgbClr val="082A74"/>
                </a:solidFill>
                <a:latin typeface="Palatino Linotype" panose="02040502050505030304" pitchFamily="18" charset="0"/>
              </a:rPr>
              <a:t>    &gt; Of in praktijk </a:t>
            </a:r>
            <a:r>
              <a:rPr lang="nl-NL" sz="2600" dirty="0" err="1">
                <a:solidFill>
                  <a:srgbClr val="082A74"/>
                </a:solidFill>
                <a:latin typeface="Palatino Linotype" panose="02040502050505030304" pitchFamily="18" charset="0"/>
              </a:rPr>
              <a:t>obv</a:t>
            </a:r>
            <a:r>
              <a:rPr lang="nl-NL" sz="2600" dirty="0">
                <a:solidFill>
                  <a:srgbClr val="082A74"/>
                </a:solidFill>
                <a:latin typeface="Palatino Linotype" panose="02040502050505030304" pitchFamily="18" charset="0"/>
              </a:rPr>
              <a:t>. HAO</a:t>
            </a:r>
            <a:endParaRPr lang="nl-NL" sz="2600" dirty="0"/>
          </a:p>
          <a:p>
            <a:endParaRPr lang="nl-NL" dirty="0"/>
          </a:p>
        </p:txBody>
      </p:sp>
      <p:sp>
        <p:nvSpPr>
          <p:cNvPr id="9" name="Tijdelijke aanduiding voor voettekst 8"/>
          <p:cNvSpPr>
            <a:spLocks noGrp="1"/>
          </p:cNvSpPr>
          <p:nvPr>
            <p:ph type="ftr" sz="quarter" idx="11"/>
          </p:nvPr>
        </p:nvSpPr>
        <p:spPr/>
        <p:txBody>
          <a:bodyPr/>
          <a:lstStyle/>
          <a:p>
            <a:r>
              <a:rPr lang="nl-NL"/>
              <a:t>HON Werkconferentie Vaardigheden 170920</a:t>
            </a:r>
            <a:endParaRPr lang="nl-NL" dirty="0"/>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7</a:t>
            </a:fld>
            <a:endParaRPr lang="nl-NL"/>
          </a:p>
        </p:txBody>
      </p:sp>
      <p:sp>
        <p:nvSpPr>
          <p:cNvPr id="5" name="Tijdelijke aanduiding voor tekst 4"/>
          <p:cNvSpPr txBox="1">
            <a:spLocks/>
          </p:cNvSpPr>
          <p:nvPr/>
        </p:nvSpPr>
        <p:spPr>
          <a:xfrm>
            <a:off x="5471160" y="821841"/>
            <a:ext cx="4040188" cy="639762"/>
          </a:xfrm>
        </p:spPr>
        <p:txBody>
          <a:bodyPr>
            <a:normAutofit fontScale="92500" lnSpcReduction="10000"/>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dirty="0">
                <a:latin typeface="Palatino Linotype" panose="02040502050505030304" pitchFamily="18" charset="0"/>
              </a:rPr>
              <a:t>De 4 </a:t>
            </a:r>
            <a:r>
              <a:rPr lang="nl-NL" dirty="0" err="1">
                <a:latin typeface="Palatino Linotype" panose="02040502050505030304" pitchFamily="18" charset="0"/>
              </a:rPr>
              <a:t>staps</a:t>
            </a:r>
            <a:r>
              <a:rPr lang="nl-NL" dirty="0">
                <a:latin typeface="Palatino Linotype" panose="02040502050505030304" pitchFamily="18" charset="0"/>
              </a:rPr>
              <a:t> methode:</a:t>
            </a:r>
          </a:p>
          <a:p>
            <a:pPr marL="0" indent="0">
              <a:spcBef>
                <a:spcPts val="0"/>
              </a:spcBef>
              <a:buNone/>
            </a:pPr>
            <a:r>
              <a:rPr lang="nl-NL" sz="1200" dirty="0">
                <a:solidFill>
                  <a:srgbClr val="4F81BD">
                    <a:lumMod val="75000"/>
                  </a:srgbClr>
                </a:solidFill>
                <a:latin typeface="Palatino Linotype" panose="02040502050505030304" pitchFamily="18" charset="0"/>
              </a:rPr>
              <a:t>Easton G, e.a. </a:t>
            </a:r>
            <a:r>
              <a:rPr lang="nl-NL" sz="1200" dirty="0" err="1">
                <a:solidFill>
                  <a:srgbClr val="4F81BD">
                    <a:lumMod val="75000"/>
                  </a:srgbClr>
                </a:solidFill>
                <a:latin typeface="Palatino Linotype" panose="02040502050505030304" pitchFamily="18" charset="0"/>
              </a:rPr>
              <a:t>Education</a:t>
            </a:r>
            <a:r>
              <a:rPr lang="nl-NL" sz="1200" dirty="0">
                <a:solidFill>
                  <a:srgbClr val="4F81BD">
                    <a:lumMod val="75000"/>
                  </a:srgbClr>
                </a:solidFill>
                <a:latin typeface="Palatino Linotype" panose="02040502050505030304" pitchFamily="18" charset="0"/>
              </a:rPr>
              <a:t> </a:t>
            </a:r>
            <a:r>
              <a:rPr lang="nl-NL" sz="1200" dirty="0" err="1">
                <a:solidFill>
                  <a:srgbClr val="4F81BD">
                    <a:lumMod val="75000"/>
                  </a:srgbClr>
                </a:solidFill>
                <a:latin typeface="Palatino Linotype" panose="02040502050505030304" pitchFamily="18" charset="0"/>
              </a:rPr>
              <a:t>for</a:t>
            </a:r>
            <a:r>
              <a:rPr lang="nl-NL" sz="1200" dirty="0">
                <a:solidFill>
                  <a:srgbClr val="4F81BD">
                    <a:lumMod val="75000"/>
                  </a:srgbClr>
                </a:solidFill>
                <a:latin typeface="Palatino Linotype" panose="02040502050505030304" pitchFamily="18" charset="0"/>
              </a:rPr>
              <a:t> </a:t>
            </a:r>
            <a:r>
              <a:rPr lang="nl-NL" sz="1200" dirty="0" err="1">
                <a:solidFill>
                  <a:srgbClr val="4F81BD">
                    <a:lumMod val="75000"/>
                  </a:srgbClr>
                </a:solidFill>
                <a:latin typeface="Palatino Linotype" panose="02040502050505030304" pitchFamily="18" charset="0"/>
              </a:rPr>
              <a:t>primary</a:t>
            </a:r>
            <a:r>
              <a:rPr lang="nl-NL" sz="1200" dirty="0">
                <a:solidFill>
                  <a:srgbClr val="4F81BD">
                    <a:lumMod val="75000"/>
                  </a:srgbClr>
                </a:solidFill>
                <a:latin typeface="Palatino Linotype" panose="02040502050505030304" pitchFamily="18" charset="0"/>
              </a:rPr>
              <a:t> care. 2012</a:t>
            </a:r>
          </a:p>
          <a:p>
            <a:endParaRPr lang="nl-NL" dirty="0"/>
          </a:p>
        </p:txBody>
      </p:sp>
      <p:sp>
        <p:nvSpPr>
          <p:cNvPr id="6" name="Tijdelijke aanduiding voor tekst 5"/>
          <p:cNvSpPr txBox="1">
            <a:spLocks/>
          </p:cNvSpPr>
          <p:nvPr/>
        </p:nvSpPr>
        <p:spPr>
          <a:xfrm>
            <a:off x="5021839" y="1282894"/>
            <a:ext cx="3964117" cy="1218814"/>
          </a:xfrm>
        </p:spPr>
        <p:txBody>
          <a:bodyPr>
            <a:normAutofit/>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nl-NL" dirty="0">
              <a:latin typeface="Palatino Linotype" panose="02040502050505030304" pitchFamily="18" charset="0"/>
            </a:endParaRPr>
          </a:p>
        </p:txBody>
      </p:sp>
      <p:sp>
        <p:nvSpPr>
          <p:cNvPr id="7" name="Tijdelijke aanduiding voor inhoud 2"/>
          <p:cNvSpPr txBox="1">
            <a:spLocks/>
          </p:cNvSpPr>
          <p:nvPr/>
        </p:nvSpPr>
        <p:spPr>
          <a:xfrm>
            <a:off x="237052" y="1141722"/>
            <a:ext cx="4918087" cy="3951288"/>
          </a:xfrm>
        </p:spPr>
        <p:txBody>
          <a:bodyPr>
            <a:normAutofit/>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2600" dirty="0" err="1">
                <a:solidFill>
                  <a:srgbClr val="082A74"/>
                </a:solidFill>
                <a:latin typeface="Palatino Linotype" panose="02040502050505030304" pitchFamily="18" charset="0"/>
              </a:rPr>
              <a:t>Aios</a:t>
            </a:r>
            <a:r>
              <a:rPr lang="nl-NL" sz="2600" dirty="0">
                <a:solidFill>
                  <a:srgbClr val="082A74"/>
                </a:solidFill>
                <a:latin typeface="Palatino Linotype" panose="02040502050505030304" pitchFamily="18" charset="0"/>
              </a:rPr>
              <a:t> laten voorbereiden</a:t>
            </a:r>
          </a:p>
          <a:p>
            <a:pPr marL="0" indent="0">
              <a:buNone/>
            </a:pPr>
            <a:r>
              <a:rPr lang="nl-NL" sz="2600" dirty="0">
                <a:solidFill>
                  <a:srgbClr val="082A74"/>
                </a:solidFill>
                <a:latin typeface="Palatino Linotype" panose="02040502050505030304" pitchFamily="18" charset="0"/>
              </a:rPr>
              <a:t>1. Film afdraaien zonder geluid</a:t>
            </a:r>
          </a:p>
          <a:p>
            <a:pPr marL="0" indent="0">
              <a:buNone/>
            </a:pPr>
            <a:r>
              <a:rPr lang="nl-NL" sz="2600" dirty="0">
                <a:solidFill>
                  <a:srgbClr val="082A74"/>
                </a:solidFill>
                <a:latin typeface="Palatino Linotype" panose="02040502050505030304" pitchFamily="18" charset="0"/>
              </a:rPr>
              <a:t>2. Film afdraaien met geluid</a:t>
            </a:r>
          </a:p>
          <a:p>
            <a:pPr marL="0" indent="0">
              <a:buNone/>
            </a:pPr>
            <a:r>
              <a:rPr lang="nl-NL" sz="2600" dirty="0">
                <a:solidFill>
                  <a:srgbClr val="082A74"/>
                </a:solidFill>
                <a:latin typeface="Palatino Linotype" panose="02040502050505030304" pitchFamily="18" charset="0"/>
              </a:rPr>
              <a:t>3. Film afdraaien, </a:t>
            </a:r>
            <a:br>
              <a:rPr lang="nl-NL" sz="2600" dirty="0">
                <a:solidFill>
                  <a:srgbClr val="082A74"/>
                </a:solidFill>
                <a:latin typeface="Palatino Linotype" panose="02040502050505030304" pitchFamily="18" charset="0"/>
              </a:rPr>
            </a:br>
            <a:r>
              <a:rPr lang="nl-NL" sz="2600" dirty="0">
                <a:solidFill>
                  <a:srgbClr val="082A74"/>
                </a:solidFill>
                <a:latin typeface="Palatino Linotype" panose="02040502050505030304" pitchFamily="18" charset="0"/>
              </a:rPr>
              <a:t>    </a:t>
            </a:r>
            <a:r>
              <a:rPr lang="nl-NL" sz="2600" dirty="0" err="1">
                <a:solidFill>
                  <a:srgbClr val="082A74"/>
                </a:solidFill>
                <a:latin typeface="Palatino Linotype" panose="02040502050505030304" pitchFamily="18" charset="0"/>
              </a:rPr>
              <a:t>aios</a:t>
            </a:r>
            <a:r>
              <a:rPr lang="nl-NL" sz="2600" dirty="0">
                <a:solidFill>
                  <a:srgbClr val="082A74"/>
                </a:solidFill>
                <a:latin typeface="Palatino Linotype" panose="02040502050505030304" pitchFamily="18" charset="0"/>
              </a:rPr>
              <a:t> geeft commentaar</a:t>
            </a:r>
          </a:p>
        </p:txBody>
      </p:sp>
      <p:sp>
        <p:nvSpPr>
          <p:cNvPr id="8" name="Tijdelijke aanduiding voor inhoud 6"/>
          <p:cNvSpPr txBox="1">
            <a:spLocks/>
          </p:cNvSpPr>
          <p:nvPr/>
        </p:nvSpPr>
        <p:spPr>
          <a:xfrm>
            <a:off x="5021839" y="2321720"/>
            <a:ext cx="4122161" cy="2376487"/>
          </a:xfr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6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82A7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l-NL" dirty="0"/>
          </a:p>
        </p:txBody>
      </p:sp>
    </p:spTree>
    <p:extLst>
      <p:ext uri="{BB962C8B-B14F-4D97-AF65-F5344CB8AC3E}">
        <p14:creationId xmlns:p14="http://schemas.microsoft.com/office/powerpoint/2010/main" val="115339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a:xfrm>
            <a:off x="1378782" y="6485296"/>
            <a:ext cx="4569390" cy="313730"/>
          </a:xfrm>
        </p:spPr>
        <p:txBody>
          <a:bodyPr/>
          <a:lstStyle/>
          <a:p>
            <a:r>
              <a:rPr lang="nl-NL"/>
              <a:t>HON Werkconferentie Vaardigheden 170920</a:t>
            </a:r>
            <a:endParaRPr lang="nl-NL" dirty="0"/>
          </a:p>
        </p:txBody>
      </p:sp>
      <p:sp>
        <p:nvSpPr>
          <p:cNvPr id="4" name="Tijdelijke aanduiding voor dianummer 3"/>
          <p:cNvSpPr>
            <a:spLocks noGrp="1"/>
          </p:cNvSpPr>
          <p:nvPr>
            <p:ph type="sldNum" sz="quarter" idx="12"/>
          </p:nvPr>
        </p:nvSpPr>
        <p:spPr>
          <a:xfrm>
            <a:off x="613694" y="6485296"/>
            <a:ext cx="541302" cy="313729"/>
          </a:xfrm>
        </p:spPr>
        <p:txBody>
          <a:bodyPr/>
          <a:lstStyle/>
          <a:p>
            <a:fld id="{4D8A6874-5530-004C-9748-CB666A561DD5}" type="slidenum">
              <a:rPr lang="nl-NL" smtClean="0"/>
              <a:t>8</a:t>
            </a:fld>
            <a:endParaRPr lang="nl-NL"/>
          </a:p>
        </p:txBody>
      </p:sp>
      <p:pic>
        <p:nvPicPr>
          <p:cNvPr id="19" name="Afbeelding 18"/>
          <p:cNvPicPr>
            <a:picLocks noChangeAspect="1"/>
          </p:cNvPicPr>
          <p:nvPr/>
        </p:nvPicPr>
        <p:blipFill>
          <a:blip r:embed="rId3"/>
          <a:stretch>
            <a:fillRect/>
          </a:stretch>
        </p:blipFill>
        <p:spPr>
          <a:xfrm>
            <a:off x="161544" y="351088"/>
            <a:ext cx="6391656" cy="6291072"/>
          </a:xfrm>
          <a:prstGeom prst="rect">
            <a:avLst/>
          </a:prstGeom>
        </p:spPr>
      </p:pic>
      <p:sp>
        <p:nvSpPr>
          <p:cNvPr id="20" name="Tekstvak 19"/>
          <p:cNvSpPr txBox="1"/>
          <p:nvPr/>
        </p:nvSpPr>
        <p:spPr>
          <a:xfrm>
            <a:off x="161544" y="228600"/>
            <a:ext cx="184731" cy="369332"/>
          </a:xfrm>
          <a:prstGeom prst="rect">
            <a:avLst/>
          </a:prstGeom>
          <a:noFill/>
        </p:spPr>
        <p:txBody>
          <a:bodyPr wrap="none" rtlCol="0">
            <a:spAutoFit/>
          </a:bodyPr>
          <a:lstStyle/>
          <a:p>
            <a:endParaRPr lang="nl-NL" dirty="0">
              <a:solidFill>
                <a:schemeClr val="bg1"/>
              </a:solidFill>
            </a:endParaRPr>
          </a:p>
        </p:txBody>
      </p:sp>
      <p:sp>
        <p:nvSpPr>
          <p:cNvPr id="21" name="Rechthoek 20"/>
          <p:cNvSpPr/>
          <p:nvPr/>
        </p:nvSpPr>
        <p:spPr>
          <a:xfrm>
            <a:off x="6661064" y="-18244"/>
            <a:ext cx="1879617" cy="369332"/>
          </a:xfrm>
          <a:prstGeom prst="rect">
            <a:avLst/>
          </a:prstGeom>
        </p:spPr>
        <p:txBody>
          <a:bodyPr wrap="none">
            <a:spAutoFit/>
          </a:bodyPr>
          <a:lstStyle/>
          <a:p>
            <a:r>
              <a:rPr lang="nl-NL" dirty="0">
                <a:solidFill>
                  <a:schemeClr val="bg1"/>
                </a:solidFill>
              </a:rPr>
              <a:t>Competentie Quiz</a:t>
            </a:r>
          </a:p>
        </p:txBody>
      </p:sp>
    </p:spTree>
    <p:extLst>
      <p:ext uri="{BB962C8B-B14F-4D97-AF65-F5344CB8AC3E}">
        <p14:creationId xmlns:p14="http://schemas.microsoft.com/office/powerpoint/2010/main" val="294433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latin typeface="Palatino Linotype" panose="02040502050505030304" pitchFamily="18" charset="0"/>
              </a:rPr>
              <a:t>Competenties, feedback en afspraken</a:t>
            </a:r>
          </a:p>
        </p:txBody>
      </p:sp>
      <p:sp>
        <p:nvSpPr>
          <p:cNvPr id="4" name="Tijdelijke aanduiding voor dianummer 3"/>
          <p:cNvSpPr>
            <a:spLocks noGrp="1"/>
          </p:cNvSpPr>
          <p:nvPr>
            <p:ph type="sldNum" sz="quarter" idx="12"/>
          </p:nvPr>
        </p:nvSpPr>
        <p:spPr/>
        <p:txBody>
          <a:bodyPr/>
          <a:lstStyle/>
          <a:p>
            <a:fld id="{4D8A6874-5530-004C-9748-CB666A561DD5}" type="slidenum">
              <a:rPr lang="nl-NL" smtClean="0"/>
              <a:t>9</a:t>
            </a:fld>
            <a:endParaRPr lang="nl-NL"/>
          </a:p>
        </p:txBody>
      </p:sp>
      <p:pic>
        <p:nvPicPr>
          <p:cNvPr id="5" name="table"/>
          <p:cNvPicPr>
            <a:picLocks noChangeAspect="1"/>
          </p:cNvPicPr>
          <p:nvPr/>
        </p:nvPicPr>
        <p:blipFill>
          <a:blip r:embed="rId3"/>
          <a:stretch>
            <a:fillRect/>
          </a:stretch>
        </p:blipFill>
        <p:spPr>
          <a:xfrm>
            <a:off x="735614" y="1263654"/>
            <a:ext cx="3456384" cy="4628853"/>
          </a:xfrm>
          <a:prstGeom prst="rect">
            <a:avLst/>
          </a:prstGeom>
        </p:spPr>
      </p:pic>
      <p:pic>
        <p:nvPicPr>
          <p:cNvPr id="6" name="table"/>
          <p:cNvPicPr>
            <a:picLocks noChangeAspect="1"/>
          </p:cNvPicPr>
          <p:nvPr/>
        </p:nvPicPr>
        <p:blipFill>
          <a:blip r:embed="rId4"/>
          <a:stretch>
            <a:fillRect/>
          </a:stretch>
        </p:blipFill>
        <p:spPr>
          <a:xfrm>
            <a:off x="5158408" y="1207120"/>
            <a:ext cx="3528392" cy="4685387"/>
          </a:xfrm>
          <a:prstGeom prst="rect">
            <a:avLst/>
          </a:prstGeom>
        </p:spPr>
      </p:pic>
      <p:sp>
        <p:nvSpPr>
          <p:cNvPr id="3" name="Tijdelijke aanduiding voor voettekst 2"/>
          <p:cNvSpPr>
            <a:spLocks noGrp="1"/>
          </p:cNvSpPr>
          <p:nvPr>
            <p:ph type="ftr" sz="quarter" idx="11"/>
          </p:nvPr>
        </p:nvSpPr>
        <p:spPr/>
        <p:txBody>
          <a:bodyPr/>
          <a:lstStyle/>
          <a:p>
            <a:r>
              <a:rPr lang="nl-NL"/>
              <a:t>HON Werkconferentie Vaardigheden 170920</a:t>
            </a:r>
            <a:endParaRPr lang="nl-NL" dirty="0"/>
          </a:p>
        </p:txBody>
      </p:sp>
    </p:spTree>
    <p:extLst>
      <p:ext uri="{BB962C8B-B14F-4D97-AF65-F5344CB8AC3E}">
        <p14:creationId xmlns:p14="http://schemas.microsoft.com/office/powerpoint/2010/main" val="1077567636"/>
      </p:ext>
    </p:extLst>
  </p:cSld>
  <p:clrMapOvr>
    <a:masterClrMapping/>
  </p:clrMapOvr>
</p:sld>
</file>

<file path=ppt/theme/theme1.xml><?xml version="1.0" encoding="utf-8"?>
<a:theme xmlns:a="http://schemas.openxmlformats.org/drawingml/2006/main" name="Office-thema">
  <a:themeElements>
    <a:clrScheme name="Aangepast 2">
      <a:dk1>
        <a:sysClr val="windowText" lastClr="000000"/>
      </a:dk1>
      <a:lt1>
        <a:sysClr val="window" lastClr="FFFFFF"/>
      </a:lt1>
      <a:dk2>
        <a:srgbClr val="053C87"/>
      </a:dk2>
      <a:lt2>
        <a:srgbClr val="EEECE1"/>
      </a:lt2>
      <a:accent1>
        <a:srgbClr val="053C87"/>
      </a:accent1>
      <a:accent2>
        <a:srgbClr val="005596"/>
      </a:accent2>
      <a:accent3>
        <a:srgbClr val="3A8CC2"/>
      </a:accent3>
      <a:accent4>
        <a:srgbClr val="A0AA00"/>
      </a:accent4>
      <a:accent5>
        <a:srgbClr val="B4C830"/>
      </a:accent5>
      <a:accent6>
        <a:srgbClr val="FFFFFF"/>
      </a:accent6>
      <a:hlink>
        <a:srgbClr val="053C87"/>
      </a:hlink>
      <a:folHlink>
        <a:srgbClr val="053C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8712</TotalTime>
  <Words>2904</Words>
  <Application>Microsoft Macintosh PowerPoint</Application>
  <PresentationFormat>Diavoorstelling (4:3)</PresentationFormat>
  <Paragraphs>277</Paragraphs>
  <Slides>21</Slides>
  <Notes>17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Arial</vt:lpstr>
      <vt:lpstr>Calibri</vt:lpstr>
      <vt:lpstr>Comic Sans MS</vt:lpstr>
      <vt:lpstr>Palatino Linotype</vt:lpstr>
      <vt:lpstr>Times New Roman</vt:lpstr>
      <vt:lpstr>Trebuchet MS</vt:lpstr>
      <vt:lpstr>Office-thema</vt:lpstr>
      <vt:lpstr>Toekomstbestendige en       veilige vaardige huisartsen </vt:lpstr>
      <vt:lpstr>TOOLS</vt:lpstr>
      <vt:lpstr>Website HON Vaardigheden Onderwijs</vt:lpstr>
      <vt:lpstr>Ondersteunende materialen</vt:lpstr>
      <vt:lpstr>I. Protocol Individueel</vt:lpstr>
      <vt:lpstr>Toelichting op vaardigheid</vt:lpstr>
      <vt:lpstr>Aanleren van vaardigheden</vt:lpstr>
      <vt:lpstr>PowerPoint-presentatie</vt:lpstr>
      <vt:lpstr>Competenties, feedback en afspraken</vt:lpstr>
      <vt:lpstr> Tips voor aanleren in de praktijk: </vt:lpstr>
      <vt:lpstr>Feedback: Pendleton (observation/video)</vt:lpstr>
      <vt:lpstr>Vaardigheid oefenen en uitvoeren</vt:lpstr>
      <vt:lpstr>II. Protocol groep ± meter/online</vt:lpstr>
      <vt:lpstr>Fantoombehoud: spelregels</vt:lpstr>
      <vt:lpstr>PowerPoint-presentatie</vt:lpstr>
      <vt:lpstr>Uitvoering in grote groep</vt:lpstr>
      <vt:lpstr>Belangrijk! </vt:lpstr>
      <vt:lpstr>Aios aanleren van/aan collega’s te leren</vt:lpstr>
      <vt:lpstr>Vragen?</vt:lpstr>
      <vt:lpstr>Ideeën voor discussie</vt:lpstr>
      <vt:lpstr>Bron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vaardigheden op afstand</dc:title>
  <dc:subject/>
  <dc:creator>Huisartsopleiding Nederland</dc:creator>
  <cp:keywords/>
  <dc:description/>
  <cp:lastModifiedBy>Slimme Content</cp:lastModifiedBy>
  <cp:revision>152</cp:revision>
  <dcterms:created xsi:type="dcterms:W3CDTF">2016-05-31T09:26:41Z</dcterms:created>
  <dcterms:modified xsi:type="dcterms:W3CDTF">2021-05-26T08:23:00Z</dcterms:modified>
  <cp:category/>
</cp:coreProperties>
</file>