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2"/>
  </p:notesMasterIdLst>
  <p:handoutMasterIdLst>
    <p:handoutMasterId r:id="rId33"/>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9144000" cy="6858000" type="screen4x3"/>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0AA00"/>
    <a:srgbClr val="B4C830"/>
    <a:srgbClr val="A0AAC2"/>
    <a:srgbClr val="082A7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599" autoAdjust="0"/>
    <p:restoredTop sz="96405" autoAdjust="0"/>
  </p:normalViewPr>
  <p:slideViewPr>
    <p:cSldViewPr snapToGrid="0" snapToObjects="1">
      <p:cViewPr varScale="1">
        <p:scale>
          <a:sx n="131" d="100"/>
          <a:sy n="131" d="100"/>
        </p:scale>
        <p:origin x="1240" y="1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5AC209B-C16F-BC41-AC25-F59F2D06BC0B}" type="datetimeFigureOut">
              <a:rPr lang="nl-NL" smtClean="0"/>
              <a:t>26-05-2021</a:t>
            </a:fld>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BAD0ECB-8DCF-5C4E-958F-641CE9A5DC92}" type="slidenum">
              <a:rPr lang="nl-NL" smtClean="0"/>
              <a:t>‹nr.›</a:t>
            </a:fld>
            <a:endParaRPr lang="nl-NL"/>
          </a:p>
        </p:txBody>
      </p:sp>
    </p:spTree>
    <p:extLst>
      <p:ext uri="{BB962C8B-B14F-4D97-AF65-F5344CB8AC3E}">
        <p14:creationId xmlns:p14="http://schemas.microsoft.com/office/powerpoint/2010/main" val="35488841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AEC1AD-BD4B-664B-AA21-0353EA8389B7}" type="datetimeFigureOut">
              <a:rPr lang="nl-NL" smtClean="0"/>
              <a:t>26-05-2021</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C690C1-56C1-9F4A-8EBB-B079F164E119}" type="slidenum">
              <a:rPr lang="nl-NL" smtClean="0"/>
              <a:t>‹nr.›</a:t>
            </a:fld>
            <a:endParaRPr lang="nl-NL"/>
          </a:p>
        </p:txBody>
      </p:sp>
    </p:spTree>
    <p:extLst>
      <p:ext uri="{BB962C8B-B14F-4D97-AF65-F5344CB8AC3E}">
        <p14:creationId xmlns:p14="http://schemas.microsoft.com/office/powerpoint/2010/main" val="81930578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digitaal.uba.uva.nl:9003/uva-linker?id=doi:10.1097/ACM.0000000000001044&amp;issn=1040-2446&amp;pages=1-&amp;date=&amp;title=Academic+Medicine&amp;atitle=Entrustment+Decision+Making+in+Clinical+Training&amp;aulast=Cate"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digitaal.uba.uva.nl:9003/uva-linker?id=doi:10.1097/ACM.0000000000001045&amp;issn=1040-2446&amp;pages=1-&amp;date=&amp;title=Academic+Medicine&amp;atitle=Entrustability+Scales&amp;aulast=Rekman"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Inleidende dia voor een workshop voor docenten/opleiders voor het aanleren van vaardigheden aan </a:t>
            </a:r>
            <a:r>
              <a:rPr lang="nl-NL" dirty="0" err="1"/>
              <a:t>aios</a:t>
            </a:r>
            <a:r>
              <a:rPr lang="nl-NL" dirty="0"/>
              <a:t>.</a:t>
            </a:r>
          </a:p>
          <a:p>
            <a:r>
              <a:rPr lang="nl-NL" dirty="0"/>
              <a:t>Deze workshop bestaat uit een inleidende PP met theorie en een stukje zelf oefenen en toepassen, zie begeleidend programma</a:t>
            </a:r>
          </a:p>
        </p:txBody>
      </p:sp>
      <p:sp>
        <p:nvSpPr>
          <p:cNvPr id="4" name="Tijdelijke aanduiding voor dianummer 3"/>
          <p:cNvSpPr>
            <a:spLocks noGrp="1"/>
          </p:cNvSpPr>
          <p:nvPr>
            <p:ph type="sldNum" sz="quarter" idx="10"/>
          </p:nvPr>
        </p:nvSpPr>
        <p:spPr/>
        <p:txBody>
          <a:bodyPr/>
          <a:lstStyle/>
          <a:p>
            <a:fld id="{27C690C1-56C1-9F4A-8EBB-B079F164E119}" type="slidenum">
              <a:rPr lang="nl-NL" smtClean="0"/>
              <a:t>1</a:t>
            </a:fld>
            <a:endParaRPr lang="nl-NL"/>
          </a:p>
        </p:txBody>
      </p:sp>
    </p:spTree>
    <p:extLst>
      <p:ext uri="{BB962C8B-B14F-4D97-AF65-F5344CB8AC3E}">
        <p14:creationId xmlns:p14="http://schemas.microsoft.com/office/powerpoint/2010/main" val="8715728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Er heeft een inventarisatie plaatsgevonden onder eerstejaars </a:t>
            </a:r>
            <a:r>
              <a:rPr lang="nl-NL" dirty="0" err="1"/>
              <a:t>aios</a:t>
            </a:r>
            <a:r>
              <a:rPr lang="nl-NL" dirty="0"/>
              <a:t> welke vaardigheden ze zelf vinden dat ze uit kunnen voeren bij aanvang van de huisartsopleiding op basis van de oude lijst van vaardigheden die beheerst zouden moeten worden op basis van de basisopleiding geneeskunde.</a:t>
            </a:r>
          </a:p>
          <a:p>
            <a:endParaRPr lang="nl-NL" dirty="0"/>
          </a:p>
          <a:p>
            <a:r>
              <a:rPr lang="nl-NL" dirty="0"/>
              <a:t>Dit overzicht geeft duidelijk aan dat met de huidige</a:t>
            </a:r>
            <a:r>
              <a:rPr lang="nl-NL" baseline="0" dirty="0"/>
              <a:t> basis opleiding hier niet meer vanuit gegaan kan en mag worden. </a:t>
            </a:r>
          </a:p>
          <a:p>
            <a:r>
              <a:rPr lang="nl-NL" baseline="0" dirty="0"/>
              <a:t>1 betekent: het merendeel van de startende </a:t>
            </a:r>
            <a:r>
              <a:rPr lang="nl-NL" baseline="0" dirty="0" err="1"/>
              <a:t>aios</a:t>
            </a:r>
            <a:r>
              <a:rPr lang="nl-NL" baseline="0" dirty="0"/>
              <a:t> beheerst deze vaardigheid.</a:t>
            </a:r>
          </a:p>
          <a:p>
            <a:r>
              <a:rPr lang="nl-NL" baseline="0" dirty="0"/>
              <a:t>O,75 betekent: ongeveer ¾ van de </a:t>
            </a:r>
            <a:r>
              <a:rPr lang="nl-NL" baseline="0" dirty="0" err="1"/>
              <a:t>aios</a:t>
            </a:r>
            <a:r>
              <a:rPr lang="nl-NL" baseline="0" dirty="0"/>
              <a:t> beheerst deze vaardigheid</a:t>
            </a:r>
          </a:p>
          <a:p>
            <a:r>
              <a:rPr lang="nl-NL" baseline="0" dirty="0"/>
              <a:t>0,5 betekent: maar de helft zegt dit te kunnen</a:t>
            </a:r>
          </a:p>
          <a:p>
            <a:r>
              <a:rPr lang="nl-NL" baseline="0" dirty="0"/>
              <a:t>0,25 betekent: maar 1.4 van de beginnende </a:t>
            </a:r>
            <a:r>
              <a:rPr lang="nl-NL" baseline="0" dirty="0" err="1"/>
              <a:t>aios</a:t>
            </a:r>
            <a:r>
              <a:rPr lang="nl-NL" baseline="0" dirty="0"/>
              <a:t> kan dit!!!!</a:t>
            </a:r>
            <a:endParaRPr lang="nl-NL" dirty="0"/>
          </a:p>
          <a:p>
            <a:endParaRPr lang="nl-NL" dirty="0"/>
          </a:p>
        </p:txBody>
      </p:sp>
      <p:sp>
        <p:nvSpPr>
          <p:cNvPr id="4" name="Tijdelijke aanduiding voor dianummer 3"/>
          <p:cNvSpPr>
            <a:spLocks noGrp="1"/>
          </p:cNvSpPr>
          <p:nvPr>
            <p:ph type="sldNum" sz="quarter" idx="10"/>
          </p:nvPr>
        </p:nvSpPr>
        <p:spPr/>
        <p:txBody>
          <a:bodyPr/>
          <a:lstStyle/>
          <a:p>
            <a:fld id="{27C690C1-56C1-9F4A-8EBB-B079F164E119}" type="slidenum">
              <a:rPr lang="nl-NL" smtClean="0"/>
              <a:t>10</a:t>
            </a:fld>
            <a:endParaRPr lang="nl-NL"/>
          </a:p>
        </p:txBody>
      </p:sp>
    </p:spTree>
    <p:extLst>
      <p:ext uri="{BB962C8B-B14F-4D97-AF65-F5344CB8AC3E}">
        <p14:creationId xmlns:p14="http://schemas.microsoft.com/office/powerpoint/2010/main" val="17911842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Awareness 1: Veel </a:t>
            </a:r>
            <a:r>
              <a:rPr lang="nl-NL" dirty="0" err="1"/>
              <a:t>aios</a:t>
            </a:r>
            <a:r>
              <a:rPr lang="nl-NL" dirty="0"/>
              <a:t> (huisartsopleiders, huisartsdocenten,</a:t>
            </a:r>
            <a:r>
              <a:rPr lang="nl-NL" baseline="0" dirty="0"/>
              <a:t> collega huisartsen) </a:t>
            </a:r>
            <a:r>
              <a:rPr lang="nl-NL" dirty="0"/>
              <a:t>zijn niet op de hoogte welke vaardigheden er in de huisartsenpraktijk uit te voeren zijn. </a:t>
            </a:r>
            <a:r>
              <a:rPr lang="nl-NL" dirty="0" err="1"/>
              <a:t>Aios</a:t>
            </a:r>
            <a:r>
              <a:rPr lang="nl-NL" dirty="0"/>
              <a:t> weten vaak niet wat een huisarts allemaal kan/doet,</a:t>
            </a:r>
            <a:r>
              <a:rPr lang="nl-NL" baseline="0" dirty="0"/>
              <a:t> maar </a:t>
            </a:r>
            <a:r>
              <a:rPr lang="nl-NL" dirty="0"/>
              <a:t>mede door nieuwe technologische ontwikkelingen, nieuw inzichten en substitutie van de tweede naar de eerste lijn komen steeds meer vaardigheden binnen het bereik van de huisarts. Er</a:t>
            </a:r>
            <a:r>
              <a:rPr lang="nl-NL" baseline="0" dirty="0"/>
              <a:t> moet dus bekend zijn welke vaardigheden allemaal aangeleerd/toegepast kunnen worden voordat een </a:t>
            </a:r>
            <a:r>
              <a:rPr lang="nl-NL" baseline="0" dirty="0" err="1"/>
              <a:t>aios</a:t>
            </a:r>
            <a:r>
              <a:rPr lang="nl-NL" baseline="0" dirty="0"/>
              <a:t>/huisarts een leerplan kan opstellen. </a:t>
            </a:r>
          </a:p>
          <a:p>
            <a:endParaRPr lang="nl-NL" baseline="0" dirty="0"/>
          </a:p>
          <a:p>
            <a:r>
              <a:rPr lang="nl-NL" baseline="0" dirty="0"/>
              <a:t>Awareness 2: Verder ontstaat er door verfijning van en nieuwe inzichten in vaardigheidstechnieken een kans op het optreden van een onwetend onbekwaam worden.</a:t>
            </a:r>
            <a:endParaRPr lang="nl-NL" dirty="0"/>
          </a:p>
          <a:p>
            <a:endParaRPr lang="nl-NL" dirty="0"/>
          </a:p>
        </p:txBody>
      </p:sp>
      <p:sp>
        <p:nvSpPr>
          <p:cNvPr id="4" name="Tijdelijke aanduiding voor dianummer 3"/>
          <p:cNvSpPr>
            <a:spLocks noGrp="1"/>
          </p:cNvSpPr>
          <p:nvPr>
            <p:ph type="sldNum" sz="quarter" idx="10"/>
          </p:nvPr>
        </p:nvSpPr>
        <p:spPr/>
        <p:txBody>
          <a:bodyPr/>
          <a:lstStyle/>
          <a:p>
            <a:fld id="{27C690C1-56C1-9F4A-8EBB-B079F164E119}" type="slidenum">
              <a:rPr lang="nl-NL" smtClean="0"/>
              <a:t>11</a:t>
            </a:fld>
            <a:endParaRPr lang="nl-NL"/>
          </a:p>
        </p:txBody>
      </p:sp>
    </p:spTree>
    <p:extLst>
      <p:ext uri="{BB962C8B-B14F-4D97-AF65-F5344CB8AC3E}">
        <p14:creationId xmlns:p14="http://schemas.microsoft.com/office/powerpoint/2010/main" val="7238125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dirty="0"/>
              <a:t>Voor </a:t>
            </a:r>
            <a:r>
              <a:rPr lang="nl-NL" dirty="0" err="1"/>
              <a:t>aios</a:t>
            </a:r>
            <a:r>
              <a:rPr lang="nl-NL" dirty="0"/>
              <a:t> is er daarom een overzicht gemaakt van alle</a:t>
            </a:r>
            <a:r>
              <a:rPr lang="nl-NL" baseline="0" dirty="0"/>
              <a:t> (??? Het is altijd een tijdsopname: er is een constante turnover) vaardigheden die er in de huisartspraktijk uitgevoerd kunnen worden: de Wegwijzer. Deze is gebaseerd op een inventarisatie ronde onder </a:t>
            </a:r>
            <a:r>
              <a:rPr lang="nl-NL" baseline="0" dirty="0" err="1"/>
              <a:t>aios</a:t>
            </a:r>
            <a:r>
              <a:rPr lang="nl-NL" baseline="0" dirty="0"/>
              <a:t>, docenten en opleiders van de 8 huisartsopleidingen.</a:t>
            </a:r>
            <a:endParaRPr lang="nl-NL" dirty="0"/>
          </a:p>
          <a:p>
            <a:endParaRPr lang="nl-NL" dirty="0"/>
          </a:p>
        </p:txBody>
      </p:sp>
      <p:sp>
        <p:nvSpPr>
          <p:cNvPr id="4" name="Tijdelijke aanduiding voor dianummer 3"/>
          <p:cNvSpPr>
            <a:spLocks noGrp="1"/>
          </p:cNvSpPr>
          <p:nvPr>
            <p:ph type="sldNum" sz="quarter" idx="10"/>
          </p:nvPr>
        </p:nvSpPr>
        <p:spPr/>
        <p:txBody>
          <a:bodyPr/>
          <a:lstStyle/>
          <a:p>
            <a:fld id="{27C690C1-56C1-9F4A-8EBB-B079F164E119}" type="slidenum">
              <a:rPr lang="nl-NL" smtClean="0"/>
              <a:t>12</a:t>
            </a:fld>
            <a:endParaRPr lang="nl-NL"/>
          </a:p>
        </p:txBody>
      </p:sp>
    </p:spTree>
    <p:extLst>
      <p:ext uri="{BB962C8B-B14F-4D97-AF65-F5344CB8AC3E}">
        <p14:creationId xmlns:p14="http://schemas.microsoft.com/office/powerpoint/2010/main" val="31655070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Bij elke vaardigheid in de Wegwijzer wordt aangegeven of deze door </a:t>
            </a:r>
            <a:r>
              <a:rPr lang="nl-NL" dirty="0" err="1"/>
              <a:t>aios</a:t>
            </a:r>
            <a:r>
              <a:rPr lang="nl-NL" dirty="0"/>
              <a:t>, docenten en opleiders tot een basisvaardigheid</a:t>
            </a:r>
            <a:r>
              <a:rPr lang="nl-NL" baseline="0" dirty="0"/>
              <a:t> (op basis van consensus!!!! ) gerekend wordt of tot een facultatieve vaardigheid. </a:t>
            </a:r>
          </a:p>
          <a:p>
            <a:endParaRPr lang="nl-NL" baseline="0" dirty="0"/>
          </a:p>
          <a:p>
            <a:r>
              <a:rPr lang="nl-NL" baseline="0" dirty="0"/>
              <a:t>Verder: het is geen checklist of een afvinklijst: er is alleen een mogelijk tot het noteren van eigen tekst: vaardigheidsniveau, afspraken, leerpunten, etc. ( Zie KVB). Dit omdat het aanleren van vaardigheden een constante aandacht voor punten tot verbetering/uitbreiding van de bekwaamheid behoeft en niet als “voldoende” of “verricht” afgevinkt kan worden.</a:t>
            </a:r>
            <a:endParaRPr lang="nl-NL" dirty="0"/>
          </a:p>
          <a:p>
            <a:endParaRPr lang="nl-NL" dirty="0"/>
          </a:p>
        </p:txBody>
      </p:sp>
      <p:sp>
        <p:nvSpPr>
          <p:cNvPr id="4" name="Tijdelijke aanduiding voor dianummer 3"/>
          <p:cNvSpPr>
            <a:spLocks noGrp="1"/>
          </p:cNvSpPr>
          <p:nvPr>
            <p:ph type="sldNum" sz="quarter" idx="10"/>
          </p:nvPr>
        </p:nvSpPr>
        <p:spPr/>
        <p:txBody>
          <a:bodyPr/>
          <a:lstStyle/>
          <a:p>
            <a:fld id="{27C690C1-56C1-9F4A-8EBB-B079F164E119}" type="slidenum">
              <a:rPr lang="nl-NL" smtClean="0"/>
              <a:t>13</a:t>
            </a:fld>
            <a:endParaRPr lang="nl-NL"/>
          </a:p>
        </p:txBody>
      </p:sp>
    </p:spTree>
    <p:extLst>
      <p:ext uri="{BB962C8B-B14F-4D97-AF65-F5344CB8AC3E}">
        <p14:creationId xmlns:p14="http://schemas.microsoft.com/office/powerpoint/2010/main" val="37763270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Een meer uitgebreid versie van deze Wegwijzer is samengesteld voor onderwijsontwikkelaars, coördinatoren, docenten en opleiders. Dit</a:t>
            </a:r>
            <a:r>
              <a:rPr lang="nl-NL" baseline="0" dirty="0"/>
              <a:t> is het Framework. Deze bevat dezelfde vaardigheden, maar nu ingedeeld op Thema’s en </a:t>
            </a:r>
            <a:r>
              <a:rPr lang="nl-NL" baseline="0" dirty="0" err="1"/>
              <a:t>KBA’s</a:t>
            </a:r>
            <a:r>
              <a:rPr lang="nl-NL" baseline="0" dirty="0"/>
              <a:t>: hierdoor kan het voor komen dat een vaardigheid er meerdere malen in staat omdat deze, zoals bv. de glucose meting, valt onder Spoedeisend en Chronische ziekten.</a:t>
            </a:r>
          </a:p>
          <a:p>
            <a:endParaRPr lang="nl-NL" baseline="0" dirty="0"/>
          </a:p>
          <a:p>
            <a:r>
              <a:rPr lang="nl-NL" baseline="0" dirty="0"/>
              <a:t>Met dit Framework kan bij elk Thema en elke KBA in het onderwijs gekeken worden wat de bijbehorende vaardigheden (kunnen) zijn en of deze tot de basis dan wel facultatieve vaardigheden behoren. Maar dat niet alleen: er wordt ook aangegeven in welke mate de vaardigheid tot de een of de ander behoort (niet altijd waren alle vertegenwoordigers het eens) en of de vaardigheid inmiddels misschien als obsoleet (X-verwijderen uit lijst) gezien moet worden. </a:t>
            </a:r>
          </a:p>
          <a:p>
            <a:endParaRPr lang="nl-NL" baseline="0" dirty="0"/>
          </a:p>
          <a:p>
            <a:r>
              <a:rPr lang="nl-NL" baseline="0" dirty="0"/>
              <a:t>Dus: </a:t>
            </a:r>
          </a:p>
          <a:p>
            <a:r>
              <a:rPr lang="nl-NL" baseline="0" dirty="0"/>
              <a:t>Thema: Ouderen, KBA: behandelt intercurrente ziekte (dus een therapeutische ingreep), ICPC N: Brandt-</a:t>
            </a:r>
            <a:r>
              <a:rPr lang="nl-NL" baseline="0" dirty="0" err="1"/>
              <a:t>Daroff</a:t>
            </a:r>
            <a:r>
              <a:rPr lang="nl-NL" baseline="0" dirty="0"/>
              <a:t> oefening: XBF. </a:t>
            </a:r>
          </a:p>
          <a:p>
            <a:r>
              <a:rPr lang="nl-NL" baseline="0" dirty="0"/>
              <a:t>Dit betekent: het merendeel van de vertegenwoordigers vindt deze oefening obsoleet (zoals de Standaard), een klein deel rekent het tot de basisvaardigheden en een nog kleiner deel noemt dit een facultatieve vaardigheid.</a:t>
            </a:r>
          </a:p>
          <a:p>
            <a:endParaRPr lang="nl-NL" baseline="0" dirty="0"/>
          </a:p>
          <a:p>
            <a:r>
              <a:rPr lang="nl-NL" baseline="0" dirty="0"/>
              <a:t>Verder staat vermeld of deze (volgens de vertegenwoordigers van de 8 opleidingen) in de praktijk bij de opleider aangeleerd kunnen/moeten worden(P=Praktijk) of dat deze beter eerst op een onderwijsdag op het instituut geoefend kunnen worden. (E=Elders) </a:t>
            </a:r>
          </a:p>
          <a:p>
            <a:endParaRPr lang="nl-NL" dirty="0"/>
          </a:p>
        </p:txBody>
      </p:sp>
      <p:sp>
        <p:nvSpPr>
          <p:cNvPr id="4" name="Tijdelijke aanduiding voor dianummer 3"/>
          <p:cNvSpPr>
            <a:spLocks noGrp="1"/>
          </p:cNvSpPr>
          <p:nvPr>
            <p:ph type="sldNum" sz="quarter" idx="10"/>
          </p:nvPr>
        </p:nvSpPr>
        <p:spPr/>
        <p:txBody>
          <a:bodyPr/>
          <a:lstStyle/>
          <a:p>
            <a:fld id="{27C690C1-56C1-9F4A-8EBB-B079F164E119}" type="slidenum">
              <a:rPr lang="nl-NL" smtClean="0"/>
              <a:t>14</a:t>
            </a:fld>
            <a:endParaRPr lang="nl-NL"/>
          </a:p>
        </p:txBody>
      </p:sp>
    </p:spTree>
    <p:extLst>
      <p:ext uri="{BB962C8B-B14F-4D97-AF65-F5344CB8AC3E}">
        <p14:creationId xmlns:p14="http://schemas.microsoft.com/office/powerpoint/2010/main" val="19895879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Er zijn meerdere bronnen waarin staat hoe vaardigheden uit te voeren: sommige online (NHG Instructiefilms en protocollen), NHG-Standaarden,</a:t>
            </a:r>
            <a:r>
              <a:rPr lang="nl-NL" baseline="0" dirty="0"/>
              <a:t> maar ook sommige op papier: verschillende boeken.</a:t>
            </a:r>
          </a:p>
          <a:p>
            <a:r>
              <a:rPr lang="nl-NL" baseline="0" dirty="0"/>
              <a:t>Van al deze bronnen samen is op basis van overeenstemming een kort stappenplannetje gemaakt voor een aantal vaardigheden: de Toelichtingen. Deze zijn online beschikbaar.</a:t>
            </a:r>
          </a:p>
          <a:p>
            <a:endParaRPr lang="nl-NL" baseline="0" dirty="0"/>
          </a:p>
          <a:p>
            <a:r>
              <a:rPr lang="nl-NL" baseline="0" dirty="0"/>
              <a:t>Dit zijn geen protocollen hoe iets uitgevoerd moet worden, maar een basis hoe een vaardigheid aan te pakken en aan te passen aan elke patiënt en praktijksituatie. Je kan er dus geen voldoende op scoren of vaardigheid mee af tekenen!!!!</a:t>
            </a:r>
          </a:p>
          <a:p>
            <a:r>
              <a:rPr lang="nl-NL" baseline="0" dirty="0"/>
              <a:t>Er is in de hele literatuur trouwens geen overeenstemming hoe een vaardigheid eigenlijk uitgevoerd zou moeten worden……</a:t>
            </a:r>
          </a:p>
          <a:p>
            <a:endParaRPr lang="nl-NL" dirty="0"/>
          </a:p>
        </p:txBody>
      </p:sp>
      <p:sp>
        <p:nvSpPr>
          <p:cNvPr id="4" name="Tijdelijke aanduiding voor dianummer 3"/>
          <p:cNvSpPr>
            <a:spLocks noGrp="1"/>
          </p:cNvSpPr>
          <p:nvPr>
            <p:ph type="sldNum" sz="quarter" idx="10"/>
          </p:nvPr>
        </p:nvSpPr>
        <p:spPr/>
        <p:txBody>
          <a:bodyPr/>
          <a:lstStyle/>
          <a:p>
            <a:fld id="{27C690C1-56C1-9F4A-8EBB-B079F164E119}" type="slidenum">
              <a:rPr lang="nl-NL" smtClean="0"/>
              <a:t>15</a:t>
            </a:fld>
            <a:endParaRPr lang="nl-NL"/>
          </a:p>
        </p:txBody>
      </p:sp>
    </p:spTree>
    <p:extLst>
      <p:ext uri="{BB962C8B-B14F-4D97-AF65-F5344CB8AC3E}">
        <p14:creationId xmlns:p14="http://schemas.microsoft.com/office/powerpoint/2010/main" val="31008135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sz="1200" b="0" kern="1200" dirty="0">
                <a:solidFill>
                  <a:schemeClr val="tx1"/>
                </a:solidFill>
                <a:effectLst/>
                <a:latin typeface="+mn-lt"/>
                <a:ea typeface="+mn-ea"/>
                <a:cs typeface="+mn-cs"/>
              </a:rPr>
              <a:t>direct observation of procedural skills (</a:t>
            </a:r>
            <a:r>
              <a:rPr lang="en-US" sz="1200" b="0" i="1" kern="1200" dirty="0">
                <a:solidFill>
                  <a:schemeClr val="tx1"/>
                </a:solidFill>
                <a:effectLst/>
                <a:latin typeface="+mn-lt"/>
                <a:ea typeface="+mn-ea"/>
                <a:cs typeface="+mn-cs"/>
              </a:rPr>
              <a:t>DOPS</a:t>
            </a:r>
            <a:r>
              <a:rPr lang="en-US" sz="1200" b="0" kern="1200" dirty="0">
                <a:solidFill>
                  <a:schemeClr val="tx1"/>
                </a:solidFill>
                <a:effectLst/>
                <a:latin typeface="+mn-lt"/>
                <a:ea typeface="+mn-ea"/>
                <a:cs typeface="+mn-cs"/>
              </a:rPr>
              <a:t>)</a:t>
            </a:r>
          </a:p>
          <a:p>
            <a:r>
              <a:rPr lang="fr-FR" dirty="0"/>
              <a:t> Mini </a:t>
            </a:r>
            <a:r>
              <a:rPr lang="fr-FR" dirty="0" err="1"/>
              <a:t>Clinical</a:t>
            </a:r>
            <a:r>
              <a:rPr lang="fr-FR" dirty="0"/>
              <a:t> Evaluation </a:t>
            </a:r>
            <a:r>
              <a:rPr lang="fr-FR" dirty="0" err="1"/>
              <a:t>Exercise</a:t>
            </a:r>
            <a:r>
              <a:rPr lang="fr-FR" dirty="0"/>
              <a:t> (Mini-CEX). </a:t>
            </a:r>
          </a:p>
          <a:p>
            <a:endParaRPr lang="fr-FR" dirty="0"/>
          </a:p>
          <a:p>
            <a:r>
              <a:rPr lang="en-US" dirty="0"/>
              <a:t>Tools for Direct Observation and Assessment of Clinical Skills of Medical Trainees A Systematic Review</a:t>
            </a:r>
          </a:p>
          <a:p>
            <a:r>
              <a:rPr lang="en-US" dirty="0"/>
              <a:t>Jennifer R. </a:t>
            </a:r>
            <a:r>
              <a:rPr lang="en-US" dirty="0" err="1"/>
              <a:t>Kogan</a:t>
            </a:r>
            <a:r>
              <a:rPr lang="en-US" dirty="0"/>
              <a:t>, MD Eric S. </a:t>
            </a:r>
            <a:r>
              <a:rPr lang="en-US" dirty="0" err="1"/>
              <a:t>Holmboe</a:t>
            </a:r>
            <a:r>
              <a:rPr lang="en-US" dirty="0"/>
              <a:t>, MD Karen E. </a:t>
            </a:r>
            <a:r>
              <a:rPr lang="en-US" dirty="0" err="1"/>
              <a:t>Hauer</a:t>
            </a:r>
            <a:r>
              <a:rPr lang="en-US" dirty="0"/>
              <a:t>, MD.</a:t>
            </a:r>
            <a:r>
              <a:rPr lang="en-US" baseline="0" dirty="0"/>
              <a:t> JAMA. 2009;302(12):1316-1326 </a:t>
            </a:r>
          </a:p>
          <a:p>
            <a:endParaRPr lang="en-US" baseline="0" dirty="0"/>
          </a:p>
          <a:p>
            <a:r>
              <a:rPr lang="en-US" baseline="0" dirty="0"/>
              <a:t>Miller’s pyramid is </a:t>
            </a:r>
            <a:r>
              <a:rPr lang="en-US" baseline="0" dirty="0" err="1"/>
              <a:t>wel</a:t>
            </a:r>
            <a:r>
              <a:rPr lang="en-US" baseline="0" dirty="0"/>
              <a:t> </a:t>
            </a:r>
            <a:r>
              <a:rPr lang="en-US" baseline="0" dirty="0" err="1"/>
              <a:t>bekend</a:t>
            </a:r>
            <a:r>
              <a:rPr lang="en-US" baseline="0" dirty="0"/>
              <a:t>. Maar hoe </a:t>
            </a:r>
            <a:r>
              <a:rPr lang="en-US" baseline="0" dirty="0" err="1"/>
              <a:t>evalueer</a:t>
            </a:r>
            <a:r>
              <a:rPr lang="en-US" baseline="0" dirty="0"/>
              <a:t> je de diverse </a:t>
            </a:r>
            <a:r>
              <a:rPr lang="en-US" baseline="0" dirty="0" err="1"/>
              <a:t>niveaus</a:t>
            </a:r>
            <a:r>
              <a:rPr lang="en-US" baseline="0" dirty="0"/>
              <a:t>? </a:t>
            </a:r>
            <a:r>
              <a:rPr lang="en-US" baseline="0" dirty="0" err="1"/>
              <a:t>Dat</a:t>
            </a:r>
            <a:r>
              <a:rPr lang="en-US" baseline="0" dirty="0"/>
              <a:t> </a:t>
            </a:r>
            <a:r>
              <a:rPr lang="en-US" baseline="0" dirty="0" err="1"/>
              <a:t>staat</a:t>
            </a:r>
            <a:r>
              <a:rPr lang="en-US" baseline="0" dirty="0"/>
              <a:t> </a:t>
            </a:r>
            <a:r>
              <a:rPr lang="en-US" baseline="0" dirty="0" err="1"/>
              <a:t>hier</a:t>
            </a:r>
            <a:r>
              <a:rPr lang="en-US" baseline="0" dirty="0"/>
              <a:t> op de </a:t>
            </a:r>
            <a:r>
              <a:rPr lang="en-US" baseline="0" dirty="0" err="1"/>
              <a:t>dia</a:t>
            </a:r>
            <a:r>
              <a:rPr lang="en-US" baseline="0" dirty="0"/>
              <a:t> </a:t>
            </a:r>
            <a:r>
              <a:rPr lang="en-US" baseline="0" dirty="0" err="1"/>
              <a:t>aangegeven</a:t>
            </a:r>
            <a:r>
              <a:rPr lang="en-US" baseline="0" dirty="0"/>
              <a:t>. </a:t>
            </a:r>
          </a:p>
          <a:p>
            <a:r>
              <a:rPr lang="en-US" baseline="0" dirty="0" err="1"/>
              <a:t>Tevens</a:t>
            </a:r>
            <a:r>
              <a:rPr lang="en-US" baseline="0" dirty="0"/>
              <a:t> </a:t>
            </a:r>
            <a:r>
              <a:rPr lang="en-US" baseline="0" dirty="0" err="1"/>
              <a:t>wordt</a:t>
            </a:r>
            <a:r>
              <a:rPr lang="en-US" baseline="0" dirty="0"/>
              <a:t> </a:t>
            </a:r>
            <a:r>
              <a:rPr lang="en-US" baseline="0" dirty="0" err="1"/>
              <a:t>als</a:t>
            </a:r>
            <a:r>
              <a:rPr lang="en-US" baseline="0" dirty="0"/>
              <a:t> </a:t>
            </a:r>
            <a:r>
              <a:rPr lang="en-US" baseline="0" dirty="0" err="1"/>
              <a:t>resutaat</a:t>
            </a:r>
            <a:r>
              <a:rPr lang="en-US" baseline="0" dirty="0"/>
              <a:t> van </a:t>
            </a:r>
            <a:r>
              <a:rPr lang="en-US" baseline="0" dirty="0" err="1"/>
              <a:t>een</a:t>
            </a:r>
            <a:r>
              <a:rPr lang="en-US" baseline="0" dirty="0"/>
              <a:t> SR </a:t>
            </a:r>
            <a:r>
              <a:rPr lang="en-US" baseline="0" dirty="0" err="1"/>
              <a:t>aangegeven</a:t>
            </a:r>
            <a:r>
              <a:rPr lang="en-US" baseline="0" dirty="0"/>
              <a:t> met </a:t>
            </a:r>
            <a:r>
              <a:rPr lang="en-US" baseline="0" dirty="0" err="1"/>
              <a:t>welke</a:t>
            </a:r>
            <a:r>
              <a:rPr lang="en-US" baseline="0" dirty="0"/>
              <a:t> </a:t>
            </a:r>
            <a:r>
              <a:rPr lang="en-US" baseline="0" dirty="0" err="1"/>
              <a:t>instrumenten</a:t>
            </a:r>
            <a:r>
              <a:rPr lang="en-US" baseline="0" dirty="0"/>
              <a:t> je </a:t>
            </a:r>
            <a:r>
              <a:rPr lang="en-US" baseline="0" dirty="0" err="1"/>
              <a:t>dit</a:t>
            </a:r>
            <a:r>
              <a:rPr lang="en-US" baseline="0" dirty="0"/>
              <a:t> </a:t>
            </a:r>
            <a:r>
              <a:rPr lang="en-US" baseline="0" dirty="0" err="1"/>
              <a:t>kan</a:t>
            </a:r>
            <a:r>
              <a:rPr lang="en-US" baseline="0" dirty="0"/>
              <a:t> </a:t>
            </a:r>
            <a:r>
              <a:rPr lang="en-US" baseline="0" dirty="0" err="1"/>
              <a:t>doen</a:t>
            </a:r>
            <a:r>
              <a:rPr lang="en-US" baseline="0" dirty="0"/>
              <a:t>. </a:t>
            </a:r>
            <a:r>
              <a:rPr lang="en-US" baseline="0" dirty="0" err="1"/>
              <a:t>Onze</a:t>
            </a:r>
            <a:r>
              <a:rPr lang="en-US" baseline="0" dirty="0"/>
              <a:t> KVB is </a:t>
            </a:r>
            <a:r>
              <a:rPr lang="en-US" baseline="0" dirty="0" err="1"/>
              <a:t>gebaseerd</a:t>
            </a:r>
            <a:r>
              <a:rPr lang="en-US" baseline="0" dirty="0"/>
              <a:t> op de Mini-CEX (</a:t>
            </a:r>
            <a:r>
              <a:rPr lang="en-US" baseline="0" dirty="0" err="1"/>
              <a:t>uit</a:t>
            </a:r>
            <a:r>
              <a:rPr lang="en-US" baseline="0" dirty="0"/>
              <a:t> </a:t>
            </a:r>
            <a:r>
              <a:rPr lang="en-US" baseline="0" dirty="0" err="1"/>
              <a:t>alle</a:t>
            </a:r>
            <a:r>
              <a:rPr lang="en-US" baseline="0" dirty="0"/>
              <a:t> </a:t>
            </a:r>
            <a:r>
              <a:rPr lang="en-US" baseline="0" dirty="0" err="1"/>
              <a:t>literatuur</a:t>
            </a:r>
            <a:r>
              <a:rPr lang="en-US" baseline="0" dirty="0"/>
              <a:t> </a:t>
            </a:r>
            <a:r>
              <a:rPr lang="en-US" baseline="0" dirty="0" err="1"/>
              <a:t>komt</a:t>
            </a:r>
            <a:r>
              <a:rPr lang="en-US" baseline="0" dirty="0"/>
              <a:t> </a:t>
            </a:r>
            <a:r>
              <a:rPr lang="en-US" baseline="0" dirty="0" err="1"/>
              <a:t>deze</a:t>
            </a:r>
            <a:r>
              <a:rPr lang="en-US" baseline="0" dirty="0"/>
              <a:t> </a:t>
            </a:r>
            <a:r>
              <a:rPr lang="en-US" baseline="0" dirty="0" err="1"/>
              <a:t>te</a:t>
            </a:r>
            <a:r>
              <a:rPr lang="en-US" baseline="0" dirty="0"/>
              <a:t> </a:t>
            </a:r>
            <a:r>
              <a:rPr lang="en-US" baseline="0" dirty="0" err="1"/>
              <a:t>voorschijn</a:t>
            </a:r>
            <a:r>
              <a:rPr lang="en-US" baseline="0" dirty="0"/>
              <a:t> </a:t>
            </a:r>
            <a:r>
              <a:rPr lang="en-US" baseline="0" dirty="0" err="1"/>
              <a:t>als</a:t>
            </a:r>
            <a:r>
              <a:rPr lang="en-US" baseline="0" dirty="0"/>
              <a:t> het </a:t>
            </a:r>
            <a:r>
              <a:rPr lang="en-US" baseline="0" dirty="0" err="1"/>
              <a:t>beste</a:t>
            </a:r>
            <a:r>
              <a:rPr lang="en-US" baseline="0" dirty="0"/>
              <a:t> instrument </a:t>
            </a:r>
            <a:r>
              <a:rPr lang="en-US" baseline="0" dirty="0" err="1"/>
              <a:t>voor</a:t>
            </a:r>
            <a:r>
              <a:rPr lang="en-US" baseline="0" dirty="0"/>
              <a:t> workplace based assessment =WBA) </a:t>
            </a:r>
            <a:r>
              <a:rPr lang="en-US" baseline="0" dirty="0" err="1"/>
              <a:t>en</a:t>
            </a:r>
            <a:r>
              <a:rPr lang="en-US" baseline="0" dirty="0"/>
              <a:t> de DOPS, </a:t>
            </a:r>
            <a:r>
              <a:rPr lang="en-US" baseline="0" dirty="0" err="1"/>
              <a:t>naar</a:t>
            </a:r>
            <a:r>
              <a:rPr lang="en-US" baseline="0" dirty="0"/>
              <a:t> het format van de KKB. </a:t>
            </a:r>
            <a:endParaRPr lang="nl-NL" dirty="0"/>
          </a:p>
          <a:p>
            <a:endParaRPr lang="nl-NL" dirty="0"/>
          </a:p>
        </p:txBody>
      </p:sp>
      <p:sp>
        <p:nvSpPr>
          <p:cNvPr id="4" name="Tijdelijke aanduiding voor dianummer 3"/>
          <p:cNvSpPr>
            <a:spLocks noGrp="1"/>
          </p:cNvSpPr>
          <p:nvPr>
            <p:ph type="sldNum" sz="quarter" idx="10"/>
          </p:nvPr>
        </p:nvSpPr>
        <p:spPr/>
        <p:txBody>
          <a:bodyPr/>
          <a:lstStyle/>
          <a:p>
            <a:fld id="{27C690C1-56C1-9F4A-8EBB-B079F164E119}" type="slidenum">
              <a:rPr lang="nl-NL" smtClean="0"/>
              <a:t>16</a:t>
            </a:fld>
            <a:endParaRPr lang="nl-NL"/>
          </a:p>
        </p:txBody>
      </p:sp>
    </p:spTree>
    <p:extLst>
      <p:ext uri="{BB962C8B-B14F-4D97-AF65-F5344CB8AC3E}">
        <p14:creationId xmlns:p14="http://schemas.microsoft.com/office/powerpoint/2010/main" val="11622780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Hier een overzicht van de bovengenoemde hulpmiddelen=Tools.</a:t>
            </a:r>
          </a:p>
          <a:p>
            <a:r>
              <a:rPr lang="nl-NL" dirty="0"/>
              <a:t>Ter ondersteuning voor onderwijs in vaardigheden zijn diverse verschillende Tools</a:t>
            </a:r>
            <a:r>
              <a:rPr lang="nl-NL" baseline="0" dirty="0"/>
              <a:t> ontwikkeld en deze zijn te vinden op de website van Huisartsopleiding Nederland onder de kopjes </a:t>
            </a:r>
            <a:r>
              <a:rPr lang="nl-NL" baseline="0" dirty="0" err="1"/>
              <a:t>Aios</a:t>
            </a:r>
            <a:r>
              <a:rPr lang="nl-NL" baseline="0" dirty="0"/>
              <a:t> en Opleiding en dan onder het </a:t>
            </a:r>
            <a:r>
              <a:rPr lang="nl-NL" baseline="0" dirty="0" err="1"/>
              <a:t>subkopje</a:t>
            </a:r>
            <a:r>
              <a:rPr lang="nl-NL" baseline="0" dirty="0"/>
              <a:t> Vaardigheden.</a:t>
            </a:r>
            <a:endParaRPr lang="nl-NL" dirty="0"/>
          </a:p>
          <a:p>
            <a:endParaRPr lang="nl-NL" dirty="0"/>
          </a:p>
        </p:txBody>
      </p:sp>
      <p:sp>
        <p:nvSpPr>
          <p:cNvPr id="4" name="Tijdelijke aanduiding voor dianummer 3"/>
          <p:cNvSpPr>
            <a:spLocks noGrp="1"/>
          </p:cNvSpPr>
          <p:nvPr>
            <p:ph type="sldNum" sz="quarter" idx="10"/>
          </p:nvPr>
        </p:nvSpPr>
        <p:spPr/>
        <p:txBody>
          <a:bodyPr/>
          <a:lstStyle/>
          <a:p>
            <a:fld id="{27C690C1-56C1-9F4A-8EBB-B079F164E119}" type="slidenum">
              <a:rPr lang="nl-NL" smtClean="0"/>
              <a:t>17</a:t>
            </a:fld>
            <a:endParaRPr lang="nl-NL"/>
          </a:p>
        </p:txBody>
      </p:sp>
    </p:spTree>
    <p:extLst>
      <p:ext uri="{BB962C8B-B14F-4D97-AF65-F5344CB8AC3E}">
        <p14:creationId xmlns:p14="http://schemas.microsoft.com/office/powerpoint/2010/main" val="1963020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Waarom is het belangrijk</a:t>
            </a:r>
            <a:r>
              <a:rPr lang="nl-NL" baseline="0" dirty="0"/>
              <a:t> bij het oefenen en observeren van vaardigheid alle competenties te betrekken vanaf het begin en niet alleen eerst de technische kant van de vaardigheid te laten oefenen en als ervaren docent/opleider alles er om heen te regelen? </a:t>
            </a:r>
          </a:p>
          <a:p>
            <a:endParaRPr lang="nl-NL" baseline="0" dirty="0"/>
          </a:p>
          <a:p>
            <a:r>
              <a:rPr lang="nl-NL" baseline="0" dirty="0"/>
              <a:t>Allereerst natuurlijk omdat de </a:t>
            </a:r>
            <a:r>
              <a:rPr lang="nl-NL" baseline="0" dirty="0" err="1"/>
              <a:t>aios</a:t>
            </a:r>
            <a:r>
              <a:rPr lang="nl-NL" baseline="0" dirty="0"/>
              <a:t> zelf aangeeft (</a:t>
            </a:r>
            <a:r>
              <a:rPr lang="nl-NL" baseline="0" dirty="0" err="1"/>
              <a:t>Nivel</a:t>
            </a:r>
            <a:r>
              <a:rPr lang="nl-NL" baseline="0" dirty="0"/>
              <a:t>) aan het einde van de opleiding te versnipperd opgeleid te zijn en te weinig te weten van hoe je een hele praktijk runt.</a:t>
            </a:r>
          </a:p>
          <a:p>
            <a:endParaRPr lang="nl-NL" baseline="0" dirty="0"/>
          </a:p>
          <a:p>
            <a:r>
              <a:rPr lang="nl-NL" baseline="0" dirty="0"/>
              <a:t>Maar ook omdat de literatuur aangeeft, zie dia,  dat het verantwoord uitvoeren van een vaardigheid inhoudt dat je aandacht besteedt aan alle competenties geïntegreerd toe te passen.</a:t>
            </a:r>
          </a:p>
          <a:p>
            <a:endParaRPr lang="nl-NL" baseline="0" dirty="0"/>
          </a:p>
          <a:p>
            <a:r>
              <a:rPr lang="nl-NL" baseline="0" dirty="0"/>
              <a:t>Vaak wordt beweerd dat aan meerdere competenties tegelijk aandacht geven teveel is in 1 keer om aan te leren en dat je eerst handig moet worden om bekwaam te kunnen te kunnen functioneren. Vergeten wordt hierbij:</a:t>
            </a:r>
          </a:p>
          <a:p>
            <a:pPr marL="171450" indent="-171450">
              <a:buFontTx/>
              <a:buChar char="-"/>
            </a:pPr>
            <a:r>
              <a:rPr lang="nl-NL" baseline="0" dirty="0"/>
              <a:t>dat een </a:t>
            </a:r>
            <a:r>
              <a:rPr lang="nl-NL" baseline="0" dirty="0" err="1"/>
              <a:t>aios</a:t>
            </a:r>
            <a:r>
              <a:rPr lang="nl-NL" baseline="0" dirty="0"/>
              <a:t> wel volledig verantwoordelijk en aansprakelijk is vanaf het begin voor alle facetten van de uitvoering en </a:t>
            </a:r>
          </a:p>
          <a:p>
            <a:pPr marL="171450" indent="-171450">
              <a:buFontTx/>
              <a:buChar char="-"/>
            </a:pPr>
            <a:r>
              <a:rPr lang="nl-NL" baseline="0" dirty="0"/>
              <a:t>dat het gefaseerd aanleren het straks succesvol integreren alleen maar moeilijker maakt omdat je al een methode van functioneren hebt aangeleerd die weer afgeleerd moet worden.</a:t>
            </a:r>
          </a:p>
          <a:p>
            <a:r>
              <a:rPr lang="nl-NL" baseline="0" dirty="0"/>
              <a:t> Straks wordt getoond hoe een goede voorbereiding dit effectief ondervangt</a:t>
            </a:r>
            <a:endParaRPr lang="nl-NL" dirty="0"/>
          </a:p>
          <a:p>
            <a:endParaRPr lang="nl-NL" dirty="0"/>
          </a:p>
        </p:txBody>
      </p:sp>
      <p:sp>
        <p:nvSpPr>
          <p:cNvPr id="4" name="Tijdelijke aanduiding voor dianummer 3"/>
          <p:cNvSpPr>
            <a:spLocks noGrp="1"/>
          </p:cNvSpPr>
          <p:nvPr>
            <p:ph type="sldNum" sz="quarter" idx="10"/>
          </p:nvPr>
        </p:nvSpPr>
        <p:spPr/>
        <p:txBody>
          <a:bodyPr/>
          <a:lstStyle/>
          <a:p>
            <a:fld id="{27C690C1-56C1-9F4A-8EBB-B079F164E119}" type="slidenum">
              <a:rPr lang="nl-NL" smtClean="0"/>
              <a:t>18</a:t>
            </a:fld>
            <a:endParaRPr lang="nl-NL"/>
          </a:p>
        </p:txBody>
      </p:sp>
    </p:spTree>
    <p:extLst>
      <p:ext uri="{BB962C8B-B14F-4D97-AF65-F5344CB8AC3E}">
        <p14:creationId xmlns:p14="http://schemas.microsoft.com/office/powerpoint/2010/main" val="36725655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1</a:t>
            </a:r>
            <a:r>
              <a:rPr lang="nl-NL" baseline="30000" dirty="0"/>
              <a:t>e</a:t>
            </a:r>
            <a:r>
              <a:rPr lang="nl-NL" dirty="0"/>
              <a:t> </a:t>
            </a:r>
            <a:r>
              <a:rPr lang="nl-NL" dirty="0" err="1"/>
              <a:t>klick</a:t>
            </a:r>
            <a:r>
              <a:rPr lang="nl-NL" dirty="0"/>
              <a:t>: Dus…..</a:t>
            </a:r>
          </a:p>
          <a:p>
            <a:r>
              <a:rPr lang="nl-NL" dirty="0"/>
              <a:t>2</a:t>
            </a:r>
            <a:r>
              <a:rPr lang="nl-NL" baseline="30000" dirty="0"/>
              <a:t>e</a:t>
            </a:r>
            <a:r>
              <a:rPr lang="nl-NL" dirty="0"/>
              <a:t> </a:t>
            </a:r>
            <a:r>
              <a:rPr lang="nl-NL" dirty="0" err="1"/>
              <a:t>klick</a:t>
            </a:r>
            <a:r>
              <a:rPr lang="nl-NL" dirty="0"/>
              <a:t>: eerst alleen maar een handigheidje aanleren, werkt niet in een huisartsenpraktijk </a:t>
            </a:r>
          </a:p>
          <a:p>
            <a:r>
              <a:rPr lang="nl-NL" dirty="0"/>
              <a:t>3</a:t>
            </a:r>
            <a:r>
              <a:rPr lang="nl-NL" baseline="30000" dirty="0"/>
              <a:t>e</a:t>
            </a:r>
            <a:r>
              <a:rPr lang="nl-NL" dirty="0"/>
              <a:t> </a:t>
            </a:r>
            <a:r>
              <a:rPr lang="nl-NL" dirty="0" err="1"/>
              <a:t>klick</a:t>
            </a:r>
            <a:r>
              <a:rPr lang="nl-NL" dirty="0"/>
              <a:t>: waarin elke huisarts van alles tegelijk moet kunnen doen.</a:t>
            </a:r>
          </a:p>
          <a:p>
            <a:endParaRPr lang="nl-NL" dirty="0"/>
          </a:p>
        </p:txBody>
      </p:sp>
      <p:sp>
        <p:nvSpPr>
          <p:cNvPr id="4" name="Tijdelijke aanduiding voor dianummer 3"/>
          <p:cNvSpPr>
            <a:spLocks noGrp="1"/>
          </p:cNvSpPr>
          <p:nvPr>
            <p:ph type="sldNum" sz="quarter" idx="10"/>
          </p:nvPr>
        </p:nvSpPr>
        <p:spPr/>
        <p:txBody>
          <a:bodyPr/>
          <a:lstStyle/>
          <a:p>
            <a:fld id="{27C690C1-56C1-9F4A-8EBB-B079F164E119}" type="slidenum">
              <a:rPr lang="nl-NL" smtClean="0"/>
              <a:t>19</a:t>
            </a:fld>
            <a:endParaRPr lang="nl-NL"/>
          </a:p>
        </p:txBody>
      </p:sp>
    </p:spTree>
    <p:extLst>
      <p:ext uri="{BB962C8B-B14F-4D97-AF65-F5344CB8AC3E}">
        <p14:creationId xmlns:p14="http://schemas.microsoft.com/office/powerpoint/2010/main" val="4113931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dirty="0"/>
              <a:t>Wat verstaan we onder medische technische vaardigheden(MTV)? Lichamelijk onderzoek,</a:t>
            </a:r>
            <a:r>
              <a:rPr lang="nl-NL" baseline="0" dirty="0"/>
              <a:t> aanvullende diagnostiek en therapeutische ingrepen.</a:t>
            </a:r>
            <a:endParaRPr lang="nl-NL" dirty="0"/>
          </a:p>
        </p:txBody>
      </p:sp>
      <p:sp>
        <p:nvSpPr>
          <p:cNvPr id="4" name="Tijdelijke aanduiding voor dianummer 3"/>
          <p:cNvSpPr>
            <a:spLocks noGrp="1"/>
          </p:cNvSpPr>
          <p:nvPr>
            <p:ph type="sldNum" sz="quarter" idx="10"/>
          </p:nvPr>
        </p:nvSpPr>
        <p:spPr/>
        <p:txBody>
          <a:bodyPr/>
          <a:lstStyle/>
          <a:p>
            <a:fld id="{27C690C1-56C1-9F4A-8EBB-B079F164E119}" type="slidenum">
              <a:rPr lang="nl-NL" smtClean="0"/>
              <a:t>2</a:t>
            </a:fld>
            <a:endParaRPr lang="nl-NL"/>
          </a:p>
        </p:txBody>
      </p:sp>
    </p:spTree>
    <p:extLst>
      <p:ext uri="{BB962C8B-B14F-4D97-AF65-F5344CB8AC3E}">
        <p14:creationId xmlns:p14="http://schemas.microsoft.com/office/powerpoint/2010/main" val="22681140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Om aan meerdere competenties aandacht te schenken is de Korte Vaardigheden Beoordeling</a:t>
            </a:r>
            <a:r>
              <a:rPr lang="nl-NL" baseline="0" dirty="0"/>
              <a:t> (KVB) ontwikkelt.</a:t>
            </a:r>
          </a:p>
          <a:p>
            <a:endParaRPr lang="nl-NL" baseline="0" dirty="0"/>
          </a:p>
          <a:p>
            <a:r>
              <a:rPr lang="nl-NL" baseline="0" dirty="0"/>
              <a:t>Deze tool kan gebruikt worden als de ene huisarts aan de andere een vaardigheid wil aanleren: het is geen lijst om iets te beoordelen of een cijfer te geven, maar alleen geschikt voor observatie, feedback, reflectie het formuleren van verbeterpunten, het aangeven van een vaardigheidsniveau en het maken van afspraken.</a:t>
            </a:r>
          </a:p>
          <a:p>
            <a:endParaRPr lang="nl-NL" baseline="0" dirty="0"/>
          </a:p>
          <a:p>
            <a:r>
              <a:rPr lang="nl-NL" baseline="0" dirty="0"/>
              <a:t>In de kop wordt aangegeven om welke vaardigheid het gaat en kan er gekozen worden voor een Toelichting (door te klikken in de elektronische versie in het </a:t>
            </a:r>
            <a:r>
              <a:rPr lang="nl-NL" baseline="0" dirty="0" err="1"/>
              <a:t>eportfolio</a:t>
            </a:r>
            <a:r>
              <a:rPr lang="nl-NL" baseline="0" dirty="0"/>
              <a:t>)</a:t>
            </a:r>
            <a:br>
              <a:rPr lang="nl-NL" baseline="0" dirty="0"/>
            </a:br>
            <a:endParaRPr lang="nl-NL" baseline="0" dirty="0"/>
          </a:p>
          <a:p>
            <a:endParaRPr lang="nl-NL" dirty="0"/>
          </a:p>
        </p:txBody>
      </p:sp>
      <p:sp>
        <p:nvSpPr>
          <p:cNvPr id="4" name="Tijdelijke aanduiding voor dianummer 3"/>
          <p:cNvSpPr>
            <a:spLocks noGrp="1"/>
          </p:cNvSpPr>
          <p:nvPr>
            <p:ph type="sldNum" sz="quarter" idx="10"/>
          </p:nvPr>
        </p:nvSpPr>
        <p:spPr/>
        <p:txBody>
          <a:bodyPr/>
          <a:lstStyle/>
          <a:p>
            <a:fld id="{27C690C1-56C1-9F4A-8EBB-B079F164E119}" type="slidenum">
              <a:rPr lang="nl-NL" smtClean="0"/>
              <a:t>20</a:t>
            </a:fld>
            <a:endParaRPr lang="nl-NL"/>
          </a:p>
        </p:txBody>
      </p:sp>
    </p:spTree>
    <p:extLst>
      <p:ext uri="{BB962C8B-B14F-4D97-AF65-F5344CB8AC3E}">
        <p14:creationId xmlns:p14="http://schemas.microsoft.com/office/powerpoint/2010/main" val="29693787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Voor elke competentie, (maar kies er maar 2-3 elke keer, anders duurt het te lang!) worden een paar aandachtspunten gegeven.</a:t>
            </a:r>
          </a:p>
          <a:p>
            <a:endParaRPr lang="nl-NL" dirty="0"/>
          </a:p>
          <a:p>
            <a:r>
              <a:rPr lang="nl-NL" dirty="0"/>
              <a:t>Verder is er ruimte om feedback te noteren, reflectiepunten op te schrijven, het vaardigheidsniveau aan te geven en afspraken te noteren</a:t>
            </a:r>
          </a:p>
          <a:p>
            <a:endParaRPr lang="nl-NL" dirty="0"/>
          </a:p>
        </p:txBody>
      </p:sp>
      <p:sp>
        <p:nvSpPr>
          <p:cNvPr id="4" name="Tijdelijke aanduiding voor dianummer 3"/>
          <p:cNvSpPr>
            <a:spLocks noGrp="1"/>
          </p:cNvSpPr>
          <p:nvPr>
            <p:ph type="sldNum" sz="quarter" idx="10"/>
          </p:nvPr>
        </p:nvSpPr>
        <p:spPr/>
        <p:txBody>
          <a:bodyPr/>
          <a:lstStyle/>
          <a:p>
            <a:fld id="{27C690C1-56C1-9F4A-8EBB-B079F164E119}" type="slidenum">
              <a:rPr lang="nl-NL" smtClean="0"/>
              <a:t>21</a:t>
            </a:fld>
            <a:endParaRPr lang="nl-NL"/>
          </a:p>
        </p:txBody>
      </p:sp>
    </p:spTree>
    <p:extLst>
      <p:ext uri="{BB962C8B-B14F-4D97-AF65-F5344CB8AC3E}">
        <p14:creationId xmlns:p14="http://schemas.microsoft.com/office/powerpoint/2010/main" val="42771602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Dus….het is geen examenformulier!</a:t>
            </a:r>
          </a:p>
          <a:p>
            <a:endParaRPr lang="nl-NL" dirty="0"/>
          </a:p>
          <a:p>
            <a:r>
              <a:rPr lang="nl-NL" dirty="0"/>
              <a:t>De afspraken over een uitvoeringsniveau zijn gebaseerd op 2 artikelen over dit onderwerp:</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Cate </a:t>
            </a:r>
            <a:r>
              <a:rPr lang="en-US" sz="1200" kern="1200" dirty="0" err="1">
                <a:solidFill>
                  <a:schemeClr val="tx1"/>
                </a:solidFill>
                <a:effectLst/>
                <a:latin typeface="+mn-lt"/>
                <a:ea typeface="+mn-ea"/>
                <a:cs typeface="+mn-cs"/>
              </a:rPr>
              <a:t>Ot</a:t>
            </a:r>
            <a:r>
              <a:rPr lang="en-US" sz="1200" kern="1200" dirty="0">
                <a:solidFill>
                  <a:schemeClr val="tx1"/>
                </a:solidFill>
                <a:effectLst/>
                <a:latin typeface="+mn-lt"/>
                <a:ea typeface="+mn-ea"/>
                <a:cs typeface="+mn-cs"/>
              </a:rPr>
              <a:t>, Hart D, </a:t>
            </a:r>
            <a:r>
              <a:rPr lang="en-US" sz="1200" kern="1200" dirty="0" err="1">
                <a:solidFill>
                  <a:schemeClr val="tx1"/>
                </a:solidFill>
                <a:effectLst/>
                <a:latin typeface="+mn-lt"/>
                <a:ea typeface="+mn-ea"/>
                <a:cs typeface="+mn-cs"/>
              </a:rPr>
              <a:t>Ankel</a:t>
            </a:r>
            <a:r>
              <a:rPr lang="en-US" sz="1200" kern="1200" dirty="0">
                <a:solidFill>
                  <a:schemeClr val="tx1"/>
                </a:solidFill>
                <a:effectLst/>
                <a:latin typeface="+mn-lt"/>
                <a:ea typeface="+mn-ea"/>
                <a:cs typeface="+mn-cs"/>
              </a:rPr>
              <a:t> F, </a:t>
            </a:r>
            <a:r>
              <a:rPr lang="en-US" sz="1200" kern="1200" dirty="0" err="1">
                <a:solidFill>
                  <a:schemeClr val="tx1"/>
                </a:solidFill>
                <a:effectLst/>
                <a:latin typeface="+mn-lt"/>
                <a:ea typeface="+mn-ea"/>
                <a:cs typeface="+mn-cs"/>
              </a:rPr>
              <a:t>Busari</a:t>
            </a:r>
            <a:r>
              <a:rPr lang="en-US" sz="1200" kern="1200" dirty="0">
                <a:solidFill>
                  <a:schemeClr val="tx1"/>
                </a:solidFill>
                <a:effectLst/>
                <a:latin typeface="+mn-lt"/>
                <a:ea typeface="+mn-ea"/>
                <a:cs typeface="+mn-cs"/>
              </a:rPr>
              <a:t> J, Englander R, Glasgow N, </a:t>
            </a:r>
            <a:r>
              <a:rPr lang="en-US" sz="1200" kern="1200" dirty="0" err="1">
                <a:solidFill>
                  <a:schemeClr val="tx1"/>
                </a:solidFill>
                <a:effectLst/>
                <a:latin typeface="+mn-lt"/>
                <a:ea typeface="+mn-ea"/>
                <a:cs typeface="+mn-cs"/>
              </a:rPr>
              <a:t>Holmboe</a:t>
            </a:r>
            <a:r>
              <a:rPr lang="en-US" sz="1200" kern="1200" dirty="0">
                <a:solidFill>
                  <a:schemeClr val="tx1"/>
                </a:solidFill>
                <a:effectLst/>
                <a:latin typeface="+mn-lt"/>
                <a:ea typeface="+mn-ea"/>
                <a:cs typeface="+mn-cs"/>
              </a:rPr>
              <a:t> E, </a:t>
            </a:r>
            <a:r>
              <a:rPr lang="en-US" sz="1200" kern="1200" dirty="0" err="1">
                <a:solidFill>
                  <a:schemeClr val="tx1"/>
                </a:solidFill>
                <a:effectLst/>
                <a:latin typeface="+mn-lt"/>
                <a:ea typeface="+mn-ea"/>
                <a:cs typeface="+mn-cs"/>
              </a:rPr>
              <a:t>Iobst</a:t>
            </a:r>
            <a:r>
              <a:rPr lang="en-US" sz="1200" kern="1200" dirty="0">
                <a:solidFill>
                  <a:schemeClr val="tx1"/>
                </a:solidFill>
                <a:effectLst/>
                <a:latin typeface="+mn-lt"/>
                <a:ea typeface="+mn-ea"/>
                <a:cs typeface="+mn-cs"/>
              </a:rPr>
              <a:t> W, Lovell E, Snell LS, </a:t>
            </a:r>
            <a:r>
              <a:rPr lang="en-US" sz="1200" kern="1200" dirty="0" err="1">
                <a:solidFill>
                  <a:schemeClr val="tx1"/>
                </a:solidFill>
                <a:effectLst/>
                <a:latin typeface="+mn-lt"/>
                <a:ea typeface="+mn-ea"/>
                <a:cs typeface="+mn-cs"/>
              </a:rPr>
              <a:t>Touchie</a:t>
            </a:r>
            <a:r>
              <a:rPr lang="en-US" sz="1200" kern="1200" dirty="0">
                <a:solidFill>
                  <a:schemeClr val="tx1"/>
                </a:solidFill>
                <a:effectLst/>
                <a:latin typeface="+mn-lt"/>
                <a:ea typeface="+mn-ea"/>
                <a:cs typeface="+mn-cs"/>
              </a:rPr>
              <a:t> C, Van </a:t>
            </a:r>
            <a:r>
              <a:rPr lang="en-US" sz="1200" kern="1200" dirty="0" err="1">
                <a:solidFill>
                  <a:schemeClr val="tx1"/>
                </a:solidFill>
                <a:effectLst/>
                <a:latin typeface="+mn-lt"/>
                <a:ea typeface="+mn-ea"/>
                <a:cs typeface="+mn-cs"/>
              </a:rPr>
              <a:t>Melle</a:t>
            </a:r>
            <a:r>
              <a:rPr lang="en-US" sz="1200" kern="1200" dirty="0">
                <a:solidFill>
                  <a:schemeClr val="tx1"/>
                </a:solidFill>
                <a:effectLst/>
                <a:latin typeface="+mn-lt"/>
                <a:ea typeface="+mn-ea"/>
                <a:cs typeface="+mn-cs"/>
              </a:rPr>
              <a:t> E, Wycliffe-Jones K. </a:t>
            </a:r>
            <a:r>
              <a:rPr lang="en-US" sz="1200" u="none" strike="noStrike" kern="1200" dirty="0">
                <a:solidFill>
                  <a:schemeClr val="tx1"/>
                </a:solidFill>
                <a:effectLst/>
                <a:latin typeface="+mn-lt"/>
                <a:ea typeface="+mn-ea"/>
                <a:cs typeface="+mn-cs"/>
                <a:hlinkClick r:id="rId3"/>
              </a:rPr>
              <a:t>Entrustment Decision Making in Clinical Training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Acad</a:t>
            </a:r>
            <a:r>
              <a:rPr lang="en-US" sz="1200" kern="1200" dirty="0">
                <a:solidFill>
                  <a:schemeClr val="tx1"/>
                </a:solidFill>
                <a:effectLst/>
                <a:latin typeface="+mn-lt"/>
                <a:ea typeface="+mn-ea"/>
                <a:cs typeface="+mn-cs"/>
              </a:rPr>
              <a:t> Med. 2016;91: </a:t>
            </a:r>
            <a:r>
              <a:rPr lang="en-US" sz="1200" i="1" kern="1200" dirty="0" err="1">
                <a:solidFill>
                  <a:schemeClr val="tx1"/>
                </a:solidFill>
                <a:effectLst/>
                <a:latin typeface="+mn-lt"/>
                <a:ea typeface="+mn-ea"/>
                <a:cs typeface="+mn-cs"/>
              </a:rPr>
              <a:t>doi</a:t>
            </a:r>
            <a:r>
              <a:rPr lang="en-US" sz="1200" i="1" kern="1200" dirty="0">
                <a:solidFill>
                  <a:schemeClr val="tx1"/>
                </a:solidFill>
                <a:effectLst/>
                <a:latin typeface="+mn-lt"/>
                <a:ea typeface="+mn-ea"/>
                <a:cs typeface="+mn-cs"/>
              </a:rPr>
              <a:t>: 10.1097/ACM.0000000000001044</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sz="1200" kern="1200" dirty="0" err="1">
                <a:solidFill>
                  <a:schemeClr val="tx1"/>
                </a:solidFill>
                <a:effectLst/>
                <a:latin typeface="+mn-lt"/>
                <a:ea typeface="+mn-ea"/>
                <a:cs typeface="+mn-cs"/>
              </a:rPr>
              <a:t>Rekman</a:t>
            </a:r>
            <a:r>
              <a:rPr lang="nl-NL" sz="1200" kern="1200" dirty="0">
                <a:solidFill>
                  <a:schemeClr val="tx1"/>
                </a:solidFill>
                <a:effectLst/>
                <a:latin typeface="+mn-lt"/>
                <a:ea typeface="+mn-ea"/>
                <a:cs typeface="+mn-cs"/>
              </a:rPr>
              <a:t> J, </a:t>
            </a:r>
            <a:r>
              <a:rPr lang="nl-NL" sz="1200" kern="1200" dirty="0" err="1">
                <a:solidFill>
                  <a:schemeClr val="tx1"/>
                </a:solidFill>
                <a:effectLst/>
                <a:latin typeface="+mn-lt"/>
                <a:ea typeface="+mn-ea"/>
                <a:cs typeface="+mn-cs"/>
              </a:rPr>
              <a:t>Gofton</a:t>
            </a:r>
            <a:r>
              <a:rPr lang="nl-NL" sz="1200" kern="1200" dirty="0">
                <a:solidFill>
                  <a:schemeClr val="tx1"/>
                </a:solidFill>
                <a:effectLst/>
                <a:latin typeface="+mn-lt"/>
                <a:ea typeface="+mn-ea"/>
                <a:cs typeface="+mn-cs"/>
              </a:rPr>
              <a:t> W, </a:t>
            </a:r>
            <a:r>
              <a:rPr lang="nl-NL" sz="1200" kern="1200" dirty="0" err="1">
                <a:solidFill>
                  <a:schemeClr val="tx1"/>
                </a:solidFill>
                <a:effectLst/>
                <a:latin typeface="+mn-lt"/>
                <a:ea typeface="+mn-ea"/>
                <a:cs typeface="+mn-cs"/>
              </a:rPr>
              <a:t>Dudek</a:t>
            </a:r>
            <a:r>
              <a:rPr lang="nl-NL" sz="1200" kern="1200" dirty="0">
                <a:solidFill>
                  <a:schemeClr val="tx1"/>
                </a:solidFill>
                <a:effectLst/>
                <a:latin typeface="+mn-lt"/>
                <a:ea typeface="+mn-ea"/>
                <a:cs typeface="+mn-cs"/>
              </a:rPr>
              <a:t> N, </a:t>
            </a:r>
            <a:r>
              <a:rPr lang="nl-NL" sz="1200" kern="1200" dirty="0" err="1">
                <a:solidFill>
                  <a:schemeClr val="tx1"/>
                </a:solidFill>
                <a:effectLst/>
                <a:latin typeface="+mn-lt"/>
                <a:ea typeface="+mn-ea"/>
                <a:cs typeface="+mn-cs"/>
              </a:rPr>
              <a:t>Gofton</a:t>
            </a:r>
            <a:r>
              <a:rPr lang="nl-NL" sz="1200" kern="1200" dirty="0">
                <a:solidFill>
                  <a:schemeClr val="tx1"/>
                </a:solidFill>
                <a:effectLst/>
                <a:latin typeface="+mn-lt"/>
                <a:ea typeface="+mn-ea"/>
                <a:cs typeface="+mn-cs"/>
              </a:rPr>
              <a:t> T, </a:t>
            </a:r>
            <a:r>
              <a:rPr lang="nl-NL" sz="1200" kern="1200" dirty="0" err="1">
                <a:solidFill>
                  <a:schemeClr val="tx1"/>
                </a:solidFill>
                <a:effectLst/>
                <a:latin typeface="+mn-lt"/>
                <a:ea typeface="+mn-ea"/>
                <a:cs typeface="+mn-cs"/>
              </a:rPr>
              <a:t>Hamstra</a:t>
            </a:r>
            <a:r>
              <a:rPr lang="nl-NL" sz="1200" kern="1200" dirty="0">
                <a:solidFill>
                  <a:schemeClr val="tx1"/>
                </a:solidFill>
                <a:effectLst/>
                <a:latin typeface="+mn-lt"/>
                <a:ea typeface="+mn-ea"/>
                <a:cs typeface="+mn-cs"/>
              </a:rPr>
              <a:t> SJ. </a:t>
            </a:r>
            <a:r>
              <a:rPr lang="en-US" sz="1200" u="none" strike="noStrike" kern="1200" dirty="0" err="1">
                <a:solidFill>
                  <a:schemeClr val="tx1"/>
                </a:solidFill>
                <a:effectLst/>
                <a:latin typeface="+mn-lt"/>
                <a:ea typeface="+mn-ea"/>
                <a:cs typeface="+mn-cs"/>
                <a:hlinkClick r:id="rId4"/>
              </a:rPr>
              <a:t>Entrustability</a:t>
            </a:r>
            <a:r>
              <a:rPr lang="en-US" sz="1200" u="none" strike="noStrike" kern="1200" dirty="0">
                <a:solidFill>
                  <a:schemeClr val="tx1"/>
                </a:solidFill>
                <a:effectLst/>
                <a:latin typeface="+mn-lt"/>
                <a:ea typeface="+mn-ea"/>
                <a:cs typeface="+mn-cs"/>
                <a:hlinkClick r:id="rId4"/>
              </a:rPr>
              <a:t> Scales</a:t>
            </a:r>
            <a:r>
              <a:rPr lang="en-US" sz="1200" kern="1200" dirty="0">
                <a:solidFill>
                  <a:schemeClr val="tx1"/>
                </a:solidFill>
                <a:effectLst/>
                <a:latin typeface="+mn-lt"/>
                <a:ea typeface="+mn-ea"/>
                <a:cs typeface="+mn-cs"/>
              </a:rPr>
              <a:t>: outlining their usefulness for competency-based clinical assessment. </a:t>
            </a:r>
            <a:r>
              <a:rPr lang="nl-NL" sz="1200" kern="1200" dirty="0" err="1">
                <a:solidFill>
                  <a:schemeClr val="tx1"/>
                </a:solidFill>
                <a:effectLst/>
                <a:latin typeface="+mn-lt"/>
                <a:ea typeface="+mn-ea"/>
                <a:cs typeface="+mn-cs"/>
              </a:rPr>
              <a:t>Acad</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Med</a:t>
            </a:r>
            <a:r>
              <a:rPr lang="nl-NL" sz="1200" kern="1200" dirty="0">
                <a:solidFill>
                  <a:schemeClr val="tx1"/>
                </a:solidFill>
                <a:effectLst/>
                <a:latin typeface="+mn-lt"/>
                <a:ea typeface="+mn-ea"/>
                <a:cs typeface="+mn-cs"/>
              </a:rPr>
              <a:t>. 2016;91: </a:t>
            </a:r>
            <a:r>
              <a:rPr lang="nl-NL" sz="1200" i="1" kern="1200" dirty="0" err="1">
                <a:solidFill>
                  <a:schemeClr val="tx1"/>
                </a:solidFill>
                <a:effectLst/>
                <a:latin typeface="+mn-lt"/>
                <a:ea typeface="+mn-ea"/>
                <a:cs typeface="+mn-cs"/>
              </a:rPr>
              <a:t>doi</a:t>
            </a:r>
            <a:r>
              <a:rPr lang="nl-NL" sz="1200" i="1" kern="1200" dirty="0">
                <a:solidFill>
                  <a:schemeClr val="tx1"/>
                </a:solidFill>
                <a:effectLst/>
                <a:latin typeface="+mn-lt"/>
                <a:ea typeface="+mn-ea"/>
                <a:cs typeface="+mn-cs"/>
              </a:rPr>
              <a:t>: 10.1097/ACM.0000000000001045</a:t>
            </a:r>
            <a:endParaRPr lang="nl-NL"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10"/>
          </p:nvPr>
        </p:nvSpPr>
        <p:spPr/>
        <p:txBody>
          <a:bodyPr/>
          <a:lstStyle/>
          <a:p>
            <a:fld id="{27C690C1-56C1-9F4A-8EBB-B079F164E119}" type="slidenum">
              <a:rPr lang="nl-NL" smtClean="0"/>
              <a:t>22</a:t>
            </a:fld>
            <a:endParaRPr lang="nl-NL"/>
          </a:p>
        </p:txBody>
      </p:sp>
    </p:spTree>
    <p:extLst>
      <p:ext uri="{BB962C8B-B14F-4D97-AF65-F5344CB8AC3E}">
        <p14:creationId xmlns:p14="http://schemas.microsoft.com/office/powerpoint/2010/main" val="12959628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komende 2 dia’s zijn facultatief: een verdieping waarom “vaardig” worden </a:t>
            </a:r>
            <a:r>
              <a:rPr lang="nl-NL" dirty="0" err="1"/>
              <a:t>ipv</a:t>
            </a:r>
            <a:r>
              <a:rPr lang="nl-NL" dirty="0"/>
              <a:t> handigheid en observeren en feedback geven </a:t>
            </a:r>
            <a:r>
              <a:rPr lang="nl-NL" dirty="0" err="1"/>
              <a:t>ipv</a:t>
            </a:r>
            <a:r>
              <a:rPr lang="nl-NL" dirty="0"/>
              <a:t> beoordelen zo belangrijk zijn.</a:t>
            </a:r>
          </a:p>
          <a:p>
            <a:endParaRPr lang="nl-NL" dirty="0"/>
          </a:p>
          <a:p>
            <a:r>
              <a:rPr lang="nl-NL" dirty="0"/>
              <a:t>Doel van de opleiding tot (huis)arts is</a:t>
            </a:r>
            <a:r>
              <a:rPr lang="nl-NL" baseline="0" dirty="0"/>
              <a:t> het ontwikkelen van een Professionele Identiteit: het “is”  niveau, dus niet alleen weten , laten zien en doen, maar het inbouwen als identiteit, het “zijn” van een vaardige huisarts.</a:t>
            </a:r>
            <a:endParaRPr lang="nl-NL" dirty="0"/>
          </a:p>
          <a:p>
            <a:endParaRPr lang="nl-NL" dirty="0"/>
          </a:p>
        </p:txBody>
      </p:sp>
      <p:sp>
        <p:nvSpPr>
          <p:cNvPr id="4" name="Tijdelijke aanduiding voor dianummer 3"/>
          <p:cNvSpPr>
            <a:spLocks noGrp="1"/>
          </p:cNvSpPr>
          <p:nvPr>
            <p:ph type="sldNum" sz="quarter" idx="10"/>
          </p:nvPr>
        </p:nvSpPr>
        <p:spPr/>
        <p:txBody>
          <a:bodyPr/>
          <a:lstStyle/>
          <a:p>
            <a:fld id="{27C690C1-56C1-9F4A-8EBB-B079F164E119}" type="slidenum">
              <a:rPr lang="nl-NL" smtClean="0"/>
              <a:t>23</a:t>
            </a:fld>
            <a:endParaRPr lang="nl-NL"/>
          </a:p>
        </p:txBody>
      </p:sp>
    </p:spTree>
    <p:extLst>
      <p:ext uri="{BB962C8B-B14F-4D97-AF65-F5344CB8AC3E}">
        <p14:creationId xmlns:p14="http://schemas.microsoft.com/office/powerpoint/2010/main" val="27960495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Daarvoor zijn rolmodellen en mentors nodig:</a:t>
            </a:r>
            <a:r>
              <a:rPr lang="nl-NL" baseline="0" dirty="0"/>
              <a:t> het voorleven voor en het coachen van de </a:t>
            </a:r>
            <a:r>
              <a:rPr lang="nl-NL" baseline="0" dirty="0" err="1"/>
              <a:t>aios</a:t>
            </a:r>
            <a:r>
              <a:rPr lang="nl-NL" baseline="0" dirty="0"/>
              <a:t>.</a:t>
            </a:r>
          </a:p>
          <a:p>
            <a:r>
              <a:rPr lang="nl-NL" baseline="0" dirty="0"/>
              <a:t>Niet door doceren en examineren!</a:t>
            </a:r>
          </a:p>
          <a:p>
            <a:endParaRPr lang="nl-NL" baseline="0" dirty="0"/>
          </a:p>
          <a:p>
            <a:r>
              <a:rPr lang="nl-NL" baseline="0" dirty="0"/>
              <a:t>Dus: alle competenties integreren, observeren en feedback geven, en altijd handelen alsof je denkt, handelt en voelt als huisarts, ook als docent in de oefensituatie</a:t>
            </a:r>
            <a:endParaRPr lang="nl-NL" dirty="0"/>
          </a:p>
        </p:txBody>
      </p:sp>
      <p:sp>
        <p:nvSpPr>
          <p:cNvPr id="4" name="Tijdelijke aanduiding voor dianummer 3"/>
          <p:cNvSpPr>
            <a:spLocks noGrp="1"/>
          </p:cNvSpPr>
          <p:nvPr>
            <p:ph type="sldNum" sz="quarter" idx="10"/>
          </p:nvPr>
        </p:nvSpPr>
        <p:spPr/>
        <p:txBody>
          <a:bodyPr/>
          <a:lstStyle/>
          <a:p>
            <a:fld id="{27C690C1-56C1-9F4A-8EBB-B079F164E119}" type="slidenum">
              <a:rPr lang="nl-NL" smtClean="0"/>
              <a:t>24</a:t>
            </a:fld>
            <a:endParaRPr lang="nl-NL"/>
          </a:p>
        </p:txBody>
      </p:sp>
    </p:spTree>
    <p:extLst>
      <p:ext uri="{BB962C8B-B14F-4D97-AF65-F5344CB8AC3E}">
        <p14:creationId xmlns:p14="http://schemas.microsoft.com/office/powerpoint/2010/main" val="23683781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Tenslotte, al toegezegd bij</a:t>
            </a:r>
            <a:r>
              <a:rPr lang="nl-NL" baseline="0" dirty="0"/>
              <a:t> een eerder dia, hoe leer je nu wel een vaardigheid aan?</a:t>
            </a:r>
          </a:p>
          <a:p>
            <a:endParaRPr lang="nl-NL" baseline="0" dirty="0"/>
          </a:p>
          <a:p>
            <a:r>
              <a:rPr lang="nl-NL" baseline="0" dirty="0"/>
              <a:t>De beste en meest effectieve methode (ook dit is weer met onderzoek aangetoond) is de 4-6 </a:t>
            </a:r>
            <a:r>
              <a:rPr lang="nl-NL" baseline="0" dirty="0" err="1"/>
              <a:t>staps</a:t>
            </a:r>
            <a:r>
              <a:rPr lang="nl-NL" baseline="0" dirty="0"/>
              <a:t> methode. </a:t>
            </a:r>
          </a:p>
          <a:p>
            <a:r>
              <a:rPr lang="nl-NL" baseline="0" dirty="0"/>
              <a:t>De eerste 3 stappen zijn heel goed door de </a:t>
            </a:r>
            <a:r>
              <a:rPr lang="nl-NL" baseline="0" dirty="0" err="1"/>
              <a:t>aios</a:t>
            </a:r>
            <a:r>
              <a:rPr lang="nl-NL" baseline="0" dirty="0"/>
              <a:t> thuis voor te bereiden, bv. met de NHG Instructie films of filmpjes op YouTube, waarbij de </a:t>
            </a:r>
            <a:r>
              <a:rPr lang="nl-NL" baseline="0" dirty="0" err="1"/>
              <a:t>aios</a:t>
            </a:r>
            <a:r>
              <a:rPr lang="nl-NL" baseline="0" dirty="0"/>
              <a:t> wisselend het geluid aan- of uit zet. Aangetoond is dat voordoen door de docent/opleider met toelichting (</a:t>
            </a:r>
            <a:r>
              <a:rPr lang="nl-NL" baseline="0" dirty="0" err="1"/>
              <a:t>see</a:t>
            </a:r>
            <a:r>
              <a:rPr lang="nl-NL" baseline="0" dirty="0"/>
              <a:t> </a:t>
            </a:r>
            <a:r>
              <a:rPr lang="nl-NL" baseline="0" dirty="0" err="1"/>
              <a:t>one</a:t>
            </a:r>
            <a:r>
              <a:rPr lang="nl-NL" baseline="0" dirty="0"/>
              <a:t>, do </a:t>
            </a:r>
            <a:r>
              <a:rPr lang="nl-NL" baseline="0" dirty="0" err="1"/>
              <a:t>one</a:t>
            </a:r>
            <a:r>
              <a:rPr lang="nl-NL" baseline="0" dirty="0"/>
              <a:t>, </a:t>
            </a:r>
            <a:r>
              <a:rPr lang="nl-NL" baseline="0" dirty="0" err="1"/>
              <a:t>teach</a:t>
            </a:r>
            <a:r>
              <a:rPr lang="nl-NL" baseline="0" dirty="0"/>
              <a:t> </a:t>
            </a:r>
            <a:r>
              <a:rPr lang="nl-NL" baseline="0" dirty="0" err="1"/>
              <a:t>one</a:t>
            </a:r>
            <a:r>
              <a:rPr lang="nl-NL" baseline="0" dirty="0"/>
              <a:t>) een te grote cognitieve belasting geeft om alles e onthouden en zelf uit te voeren, </a:t>
            </a:r>
            <a:r>
              <a:rPr lang="nl-NL" baseline="0" dirty="0" err="1"/>
              <a:t>zeket</a:t>
            </a:r>
            <a:r>
              <a:rPr lang="nl-NL" baseline="0" dirty="0"/>
              <a:t> met de steeds meer complexe vaardigheden die van de huisarts verwacht worden. Maar als het in stukjes geknipt wordt (eerst kijken, dan luisteren dan zelf vertellen) het wel mogelijk is de details te onthouden.</a:t>
            </a:r>
          </a:p>
          <a:p>
            <a:endParaRPr lang="nl-NL" baseline="0" dirty="0"/>
          </a:p>
          <a:p>
            <a:r>
              <a:rPr lang="nl-NL" baseline="0" dirty="0"/>
              <a:t>Vervolgens: een </a:t>
            </a:r>
            <a:r>
              <a:rPr lang="nl-NL" baseline="0" dirty="0" err="1"/>
              <a:t>aios</a:t>
            </a:r>
            <a:r>
              <a:rPr lang="nl-NL" baseline="0" dirty="0"/>
              <a:t> leert het niet als er steeds ingegrepen wordt, elk stapje voorgezegd wordt. Wel moet de patiënt beschermd worden tegen onervarenheid. Het meest effectieve is aansluitend aan de live geobserveerde vaardigheid meteen feedback te geven. </a:t>
            </a:r>
            <a:endParaRPr lang="nl-NL" dirty="0"/>
          </a:p>
          <a:p>
            <a:endParaRPr lang="nl-NL" dirty="0"/>
          </a:p>
        </p:txBody>
      </p:sp>
      <p:sp>
        <p:nvSpPr>
          <p:cNvPr id="4" name="Tijdelijke aanduiding voor dianummer 3"/>
          <p:cNvSpPr>
            <a:spLocks noGrp="1"/>
          </p:cNvSpPr>
          <p:nvPr>
            <p:ph type="sldNum" sz="quarter" idx="10"/>
          </p:nvPr>
        </p:nvSpPr>
        <p:spPr/>
        <p:txBody>
          <a:bodyPr/>
          <a:lstStyle/>
          <a:p>
            <a:fld id="{27C690C1-56C1-9F4A-8EBB-B079F164E119}" type="slidenum">
              <a:rPr lang="nl-NL" smtClean="0"/>
              <a:t>25</a:t>
            </a:fld>
            <a:endParaRPr lang="nl-NL"/>
          </a:p>
        </p:txBody>
      </p:sp>
    </p:spTree>
    <p:extLst>
      <p:ext uri="{BB962C8B-B14F-4D97-AF65-F5344CB8AC3E}">
        <p14:creationId xmlns:p14="http://schemas.microsoft.com/office/powerpoint/2010/main" val="24907742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effectLst/>
              </a:rPr>
              <a:t>Feedback </a:t>
            </a:r>
            <a:r>
              <a:rPr lang="en-US" dirty="0" err="1">
                <a:effectLst/>
              </a:rPr>
              <a:t>geven</a:t>
            </a:r>
            <a:r>
              <a:rPr lang="en-US" dirty="0">
                <a:effectLst/>
              </a:rPr>
              <a:t> is </a:t>
            </a:r>
            <a:r>
              <a:rPr lang="en-US" dirty="0" err="1">
                <a:effectLst/>
              </a:rPr>
              <a:t>ook</a:t>
            </a:r>
            <a:r>
              <a:rPr lang="en-US" dirty="0">
                <a:effectLst/>
              </a:rPr>
              <a:t> </a:t>
            </a:r>
            <a:r>
              <a:rPr lang="en-US" dirty="0" err="1">
                <a:effectLst/>
              </a:rPr>
              <a:t>een</a:t>
            </a:r>
            <a:r>
              <a:rPr lang="en-US" dirty="0">
                <a:effectLst/>
              </a:rPr>
              <a:t> </a:t>
            </a:r>
            <a:r>
              <a:rPr lang="en-US" dirty="0" err="1">
                <a:effectLst/>
              </a:rPr>
              <a:t>kunst</a:t>
            </a:r>
            <a:r>
              <a:rPr lang="en-US" dirty="0">
                <a:effectLst/>
              </a:rPr>
              <a:t>, </a:t>
            </a:r>
            <a:r>
              <a:rPr lang="en-US" dirty="0" err="1">
                <a:effectLst/>
              </a:rPr>
              <a:t>een</a:t>
            </a:r>
            <a:r>
              <a:rPr lang="en-US" dirty="0">
                <a:effectLst/>
              </a:rPr>
              <a:t> </a:t>
            </a:r>
            <a:r>
              <a:rPr lang="en-US" dirty="0" err="1">
                <a:effectLst/>
              </a:rPr>
              <a:t>vaardigheid</a:t>
            </a:r>
            <a:r>
              <a:rPr lang="en-US" dirty="0">
                <a:effectLst/>
              </a:rPr>
              <a:t>.</a:t>
            </a:r>
            <a:r>
              <a:rPr lang="en-US" baseline="0" dirty="0">
                <a:effectLst/>
              </a:rPr>
              <a:t> F</a:t>
            </a:r>
            <a:r>
              <a:rPr lang="en-US" dirty="0">
                <a:effectLst/>
              </a:rPr>
              <a:t>eedback </a:t>
            </a:r>
            <a:r>
              <a:rPr lang="en-US" dirty="0" err="1">
                <a:effectLst/>
              </a:rPr>
              <a:t>geven</a:t>
            </a:r>
            <a:r>
              <a:rPr lang="en-US" dirty="0">
                <a:effectLst/>
              </a:rPr>
              <a:t> op </a:t>
            </a:r>
            <a:r>
              <a:rPr lang="en-US" dirty="0" err="1">
                <a:effectLst/>
              </a:rPr>
              <a:t>een</a:t>
            </a:r>
            <a:r>
              <a:rPr lang="en-US" dirty="0">
                <a:effectLst/>
              </a:rPr>
              <a:t> </a:t>
            </a:r>
            <a:r>
              <a:rPr lang="en-US" dirty="0" err="1">
                <a:effectLst/>
              </a:rPr>
              <a:t>goede</a:t>
            </a:r>
            <a:r>
              <a:rPr lang="en-US" dirty="0">
                <a:effectLst/>
              </a:rPr>
              <a:t> </a:t>
            </a:r>
            <a:r>
              <a:rPr lang="en-US" dirty="0" err="1">
                <a:effectLst/>
              </a:rPr>
              <a:t>manier</a:t>
            </a:r>
            <a:r>
              <a:rPr lang="en-US" dirty="0">
                <a:effectLst/>
              </a:rPr>
              <a:t> </a:t>
            </a:r>
            <a:r>
              <a:rPr lang="en-US" dirty="0" err="1">
                <a:effectLst/>
              </a:rPr>
              <a:t>kan</a:t>
            </a:r>
            <a:r>
              <a:rPr lang="en-US" dirty="0">
                <a:effectLst/>
              </a:rPr>
              <a:t> met de Pendleton rules.</a:t>
            </a:r>
          </a:p>
          <a:p>
            <a:endParaRPr lang="en-US" dirty="0">
              <a:effectLst/>
            </a:endParaRPr>
          </a:p>
          <a:p>
            <a:r>
              <a:rPr lang="en-US" dirty="0">
                <a:effectLst/>
              </a:rPr>
              <a:t>These can apply to group or individual feedback on performance observed at first hand or on video.</a:t>
            </a:r>
          </a:p>
          <a:p>
            <a:r>
              <a:rPr lang="en-US" dirty="0">
                <a:effectLst/>
              </a:rPr>
              <a:t>Clarify any points of information/fact</a:t>
            </a:r>
          </a:p>
          <a:p>
            <a:r>
              <a:rPr lang="en-US" dirty="0">
                <a:effectLst/>
              </a:rPr>
              <a:t>Ask the learner what s/he did well – ensure that they identify the strengths of the performance and do not stray into weaknesses.</a:t>
            </a:r>
          </a:p>
          <a:p>
            <a:r>
              <a:rPr lang="en-US" dirty="0">
                <a:effectLst/>
              </a:rPr>
              <a:t>Discuss what went well, adding your own observations (if there is a group observing the performance, ask the group what went well; again, keep them to the strengths.</a:t>
            </a:r>
          </a:p>
          <a:p>
            <a:r>
              <a:rPr lang="en-US" dirty="0">
                <a:effectLst/>
              </a:rPr>
              <a:t>Ask the learner to say what went less well and what they would do differently next time.</a:t>
            </a:r>
          </a:p>
          <a:p>
            <a:r>
              <a:rPr lang="en-US" dirty="0">
                <a:effectLst/>
              </a:rPr>
              <a:t>Discuss what went less well, adding your own observations and recommendations (if there is a group observing the performance, ask the group to add their observations and recommendations.</a:t>
            </a:r>
          </a:p>
          <a:p>
            <a:r>
              <a:rPr lang="en-US" b="1" dirty="0">
                <a:effectLst/>
              </a:rPr>
              <a:t>Some strengths of Pendleton's Rules</a:t>
            </a:r>
          </a:p>
          <a:p>
            <a:r>
              <a:rPr lang="en-US" dirty="0">
                <a:effectLst/>
              </a:rPr>
              <a:t>Offers the learner the opportunity to evaluate their own practice and allows even critical points to be matters of agreement.</a:t>
            </a:r>
          </a:p>
          <a:p>
            <a:r>
              <a:rPr lang="en-US" dirty="0">
                <a:effectLst/>
              </a:rPr>
              <a:t>Allows initial learner observations to be built upon by the observer(s).</a:t>
            </a:r>
          </a:p>
          <a:p>
            <a:r>
              <a:rPr lang="en-US" dirty="0">
                <a:effectLst/>
              </a:rPr>
              <a:t>Ensures strengths are given parity with weaknesses.</a:t>
            </a:r>
          </a:p>
          <a:p>
            <a:r>
              <a:rPr lang="en-US" dirty="0">
                <a:effectLst/>
              </a:rPr>
              <a:t>Deals with specifics.</a:t>
            </a:r>
          </a:p>
          <a:p>
            <a:r>
              <a:rPr lang="en-US" b="1" dirty="0">
                <a:effectLst/>
              </a:rPr>
              <a:t>Some difficulties with Pendleton's Rules</a:t>
            </a:r>
          </a:p>
          <a:p>
            <a:r>
              <a:rPr lang="en-US" dirty="0">
                <a:effectLst/>
              </a:rPr>
              <a:t>People may find it hard to separate strengths and weaknesses in the formulaic manner prescribed. Insisting upon this formula can interrupt thought processes and perhaps cause the loss of important points. Though it sets out to protect the learner, it is artificial.</a:t>
            </a:r>
          </a:p>
          <a:p>
            <a:r>
              <a:rPr lang="en-US" dirty="0">
                <a:effectLst/>
              </a:rPr>
              <a:t>Feedback on areas of need is held back until part way through the session, although learners' may be anxious and wanting to explore these as a priority. This may reduce the effectiveness of feedback on strengths.</a:t>
            </a:r>
          </a:p>
          <a:p>
            <a:r>
              <a:rPr lang="en-US" dirty="0">
                <a:effectLst/>
              </a:rPr>
              <a:t>Holding four separate conversations covering the same performance can be time consuming and inefficient. It can prevent more in-depth consideration of priorities.</a:t>
            </a:r>
          </a:p>
          <a:p>
            <a:r>
              <a:rPr lang="en-US" i="1" dirty="0">
                <a:effectLst/>
              </a:rPr>
              <a:t>What do you think?</a:t>
            </a:r>
            <a:endParaRPr lang="en-US" dirty="0">
              <a:effectLst/>
            </a:endParaRPr>
          </a:p>
          <a:p>
            <a:r>
              <a:rPr lang="en-US" dirty="0">
                <a:effectLst/>
              </a:rPr>
              <a:t>Acknowledgement: information on this handout was adapted from material obtained from the Modular Trainers Course, Worcester.</a:t>
            </a:r>
          </a:p>
          <a:p>
            <a:endParaRPr lang="nl-NL" dirty="0"/>
          </a:p>
        </p:txBody>
      </p:sp>
      <p:sp>
        <p:nvSpPr>
          <p:cNvPr id="4" name="Tijdelijke aanduiding voor dianummer 3"/>
          <p:cNvSpPr>
            <a:spLocks noGrp="1"/>
          </p:cNvSpPr>
          <p:nvPr>
            <p:ph type="sldNum" sz="quarter" idx="10"/>
          </p:nvPr>
        </p:nvSpPr>
        <p:spPr/>
        <p:txBody>
          <a:bodyPr/>
          <a:lstStyle/>
          <a:p>
            <a:fld id="{27C690C1-56C1-9F4A-8EBB-B079F164E119}" type="slidenum">
              <a:rPr lang="nl-NL" smtClean="0"/>
              <a:t>26</a:t>
            </a:fld>
            <a:endParaRPr lang="nl-NL"/>
          </a:p>
        </p:txBody>
      </p:sp>
    </p:spTree>
    <p:extLst>
      <p:ext uri="{BB962C8B-B14F-4D97-AF65-F5344CB8AC3E}">
        <p14:creationId xmlns:p14="http://schemas.microsoft.com/office/powerpoint/2010/main" val="37697780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Eventuele vragen over deze presentaties of over het geven van</a:t>
            </a:r>
            <a:r>
              <a:rPr lang="nl-NL" baseline="0" dirty="0"/>
              <a:t> een training of workshop kun je sturen aan:</a:t>
            </a:r>
          </a:p>
          <a:p>
            <a:endParaRPr lang="nl-NL" baseline="0" dirty="0"/>
          </a:p>
          <a:p>
            <a:r>
              <a:rPr lang="nl-NL" baseline="0" dirty="0"/>
              <a:t>Ria Jochemsen-van der Leeuw, huisarts, landelijke </a:t>
            </a:r>
            <a:r>
              <a:rPr lang="nl-NL" baseline="0" dirty="0" err="1"/>
              <a:t>aandachtsfunctionaris</a:t>
            </a:r>
            <a:r>
              <a:rPr lang="nl-NL" baseline="0" dirty="0"/>
              <a:t> Vaardigheden</a:t>
            </a:r>
          </a:p>
          <a:p>
            <a:r>
              <a:rPr lang="nl-NL" baseline="0" dirty="0"/>
              <a:t>Email: r.jochemsen@huisartsopleiding.nl </a:t>
            </a:r>
            <a:endParaRPr lang="nl-NL" dirty="0"/>
          </a:p>
          <a:p>
            <a:endParaRPr lang="nl-NL" dirty="0"/>
          </a:p>
        </p:txBody>
      </p:sp>
      <p:sp>
        <p:nvSpPr>
          <p:cNvPr id="4" name="Tijdelijke aanduiding voor dianummer 3"/>
          <p:cNvSpPr>
            <a:spLocks noGrp="1"/>
          </p:cNvSpPr>
          <p:nvPr>
            <p:ph type="sldNum" sz="quarter" idx="10"/>
          </p:nvPr>
        </p:nvSpPr>
        <p:spPr/>
        <p:txBody>
          <a:bodyPr/>
          <a:lstStyle/>
          <a:p>
            <a:fld id="{27C690C1-56C1-9F4A-8EBB-B079F164E119}" type="slidenum">
              <a:rPr lang="nl-NL" smtClean="0"/>
              <a:t>27</a:t>
            </a:fld>
            <a:endParaRPr lang="nl-NL"/>
          </a:p>
        </p:txBody>
      </p:sp>
    </p:spTree>
    <p:extLst>
      <p:ext uri="{BB962C8B-B14F-4D97-AF65-F5344CB8AC3E}">
        <p14:creationId xmlns:p14="http://schemas.microsoft.com/office/powerpoint/2010/main" val="9091669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dirty="0"/>
              <a:t>Tweede oefenronde, nu proberen het geleerde in praktijk te brengen:</a:t>
            </a:r>
          </a:p>
          <a:p>
            <a:endParaRPr lang="nl-NL" baseline="0" dirty="0"/>
          </a:p>
          <a:p>
            <a:r>
              <a:rPr lang="nl-NL" baseline="0" dirty="0"/>
              <a:t>We gaan dus , in groepjes van 3 (</a:t>
            </a:r>
            <a:r>
              <a:rPr lang="nl-NL" baseline="0" dirty="0" err="1"/>
              <a:t>geobderveerde</a:t>
            </a:r>
            <a:r>
              <a:rPr lang="nl-NL" baseline="0" dirty="0"/>
              <a:t>=</a:t>
            </a:r>
            <a:r>
              <a:rPr lang="nl-NL" baseline="0" dirty="0" err="1"/>
              <a:t>aios</a:t>
            </a:r>
            <a:r>
              <a:rPr lang="nl-NL" baseline="0" dirty="0"/>
              <a:t>, docent/opleider, patiënt in oefen setting) het aanleren en observeren van een vaardigheid uitvoeren oefenen met behulp van een protocol (theorie), patiënt (PBL), evt. filmpje( 1</a:t>
            </a:r>
            <a:r>
              <a:rPr lang="nl-NL" baseline="30000" dirty="0"/>
              <a:t>e</a:t>
            </a:r>
            <a:r>
              <a:rPr lang="nl-NL" baseline="0" dirty="0"/>
              <a:t> 3 stappen van het 4-staps model) en met behulp van het observatie instrument de KVB.: waarop na de directe observatie op de gevraagde 2competentie gebieden (niet meer in verband met de tijd) meteen schriftelijke feedback gegeven en het niveau ingevuld wordt, de geobserveerde=</a:t>
            </a:r>
            <a:r>
              <a:rPr lang="nl-NL" baseline="0" dirty="0" err="1"/>
              <a:t>aios</a:t>
            </a:r>
            <a:r>
              <a:rPr lang="nl-NL" baseline="0" dirty="0"/>
              <a:t> de reflectie en leerplan in vult.</a:t>
            </a:r>
          </a:p>
          <a:p>
            <a:endParaRPr lang="nl-NL" dirty="0"/>
          </a:p>
        </p:txBody>
      </p:sp>
      <p:sp>
        <p:nvSpPr>
          <p:cNvPr id="4" name="Tijdelijke aanduiding voor dianummer 3"/>
          <p:cNvSpPr>
            <a:spLocks noGrp="1"/>
          </p:cNvSpPr>
          <p:nvPr>
            <p:ph type="sldNum" sz="quarter" idx="10"/>
          </p:nvPr>
        </p:nvSpPr>
        <p:spPr/>
        <p:txBody>
          <a:bodyPr/>
          <a:lstStyle/>
          <a:p>
            <a:fld id="{27C690C1-56C1-9F4A-8EBB-B079F164E119}" type="slidenum">
              <a:rPr lang="nl-NL" smtClean="0"/>
              <a:t>28</a:t>
            </a:fld>
            <a:endParaRPr lang="nl-NL"/>
          </a:p>
        </p:txBody>
      </p:sp>
    </p:spTree>
    <p:extLst>
      <p:ext uri="{BB962C8B-B14F-4D97-AF65-F5344CB8AC3E}">
        <p14:creationId xmlns:p14="http://schemas.microsoft.com/office/powerpoint/2010/main" val="27278216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Voorbeeld van een te oefenen nieuwe vaardigheid (je hoeft niet altijd zelf een vaardigheid te beheersen voor je deze kunt aanleren, je kan ook met behulp van</a:t>
            </a:r>
            <a:r>
              <a:rPr lang="nl-NL" baseline="0" dirty="0"/>
              <a:t> beschikbaar materiaal feedback op nieuwe vaardigheden geven)</a:t>
            </a:r>
          </a:p>
          <a:p>
            <a:endParaRPr lang="nl-NL" baseline="0" dirty="0"/>
          </a:p>
          <a:p>
            <a:r>
              <a:rPr lang="nl-NL" baseline="0" dirty="0"/>
              <a:t>Van deze vaardigheid is ook een Toelichting beschikbaar.</a:t>
            </a:r>
            <a:endParaRPr lang="nl-NL" dirty="0"/>
          </a:p>
          <a:p>
            <a:endParaRPr lang="nl-NL" dirty="0"/>
          </a:p>
        </p:txBody>
      </p:sp>
      <p:sp>
        <p:nvSpPr>
          <p:cNvPr id="4" name="Tijdelijke aanduiding voor dianummer 3"/>
          <p:cNvSpPr>
            <a:spLocks noGrp="1"/>
          </p:cNvSpPr>
          <p:nvPr>
            <p:ph type="sldNum" sz="quarter" idx="10"/>
          </p:nvPr>
        </p:nvSpPr>
        <p:spPr/>
        <p:txBody>
          <a:bodyPr/>
          <a:lstStyle/>
          <a:p>
            <a:fld id="{27C690C1-56C1-9F4A-8EBB-B079F164E119}" type="slidenum">
              <a:rPr lang="nl-NL" smtClean="0"/>
              <a:t>29</a:t>
            </a:fld>
            <a:endParaRPr lang="nl-NL"/>
          </a:p>
        </p:txBody>
      </p:sp>
    </p:spTree>
    <p:extLst>
      <p:ext uri="{BB962C8B-B14F-4D97-AF65-F5344CB8AC3E}">
        <p14:creationId xmlns:p14="http://schemas.microsoft.com/office/powerpoint/2010/main" val="3651659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Links: Door de veranderde basisopleiding Geneeskunde zijn basisartsen zeer wisselend bekwaam in verschillende MTV, kan er bij aanvang</a:t>
            </a:r>
            <a:r>
              <a:rPr lang="nl-NL" baseline="0" dirty="0"/>
              <a:t> van de beroepsopleiding tot huisarts niet meer van een bepaald niveau uitgegaan worden</a:t>
            </a:r>
            <a:r>
              <a:rPr lang="nl-NL" dirty="0"/>
              <a:t> en moeten er in de opleiding tot huisarts</a:t>
            </a:r>
            <a:r>
              <a:rPr lang="nl-NL" baseline="0" dirty="0"/>
              <a:t> </a:t>
            </a:r>
            <a:r>
              <a:rPr lang="nl-NL" dirty="0"/>
              <a:t>meer MTV aangeleerd worden.</a:t>
            </a:r>
          </a:p>
          <a:p>
            <a:endParaRPr lang="nl-NL" dirty="0"/>
          </a:p>
          <a:p>
            <a:r>
              <a:rPr lang="nl-NL" dirty="0"/>
              <a:t>Rechts: door de voortschrijdende</a:t>
            </a:r>
            <a:r>
              <a:rPr lang="nl-NL" baseline="0" dirty="0"/>
              <a:t> technologie en de substitutie van de tweede naar de eerste lijn is het noodzakelijk dat huisartsen voortdurend verouderde vaardigheden op nieuwe wijze leren uitvoeren en nieuwe vaardigheden aanleren.</a:t>
            </a:r>
          </a:p>
          <a:p>
            <a:endParaRPr lang="nl-NL" baseline="0" dirty="0"/>
          </a:p>
          <a:p>
            <a:r>
              <a:rPr lang="nl-NL" baseline="0" dirty="0"/>
              <a:t>Dit vereist een levenslang leren om een veilige en hoog kwalitatieve patiëntenzorg te garanderen. Dus moet de </a:t>
            </a:r>
            <a:r>
              <a:rPr lang="nl-NL" baseline="0" dirty="0" err="1"/>
              <a:t>aios</a:t>
            </a:r>
            <a:r>
              <a:rPr lang="nl-NL" baseline="0" dirty="0"/>
              <a:t>/collega huisarts niet alleen huisartsgeneeskundige vaardigheden aanleren maar ook leren hoe steeds nieuwe vaardigheden verantwoord te leren beheersen.</a:t>
            </a:r>
            <a:endParaRPr lang="nl-NL" dirty="0"/>
          </a:p>
          <a:p>
            <a:endParaRPr lang="nl-NL" dirty="0"/>
          </a:p>
        </p:txBody>
      </p:sp>
      <p:sp>
        <p:nvSpPr>
          <p:cNvPr id="4" name="Tijdelijke aanduiding voor dianummer 3"/>
          <p:cNvSpPr>
            <a:spLocks noGrp="1"/>
          </p:cNvSpPr>
          <p:nvPr>
            <p:ph type="sldNum" sz="quarter" idx="10"/>
          </p:nvPr>
        </p:nvSpPr>
        <p:spPr/>
        <p:txBody>
          <a:bodyPr/>
          <a:lstStyle/>
          <a:p>
            <a:fld id="{27C690C1-56C1-9F4A-8EBB-B079F164E119}" type="slidenum">
              <a:rPr lang="nl-NL" smtClean="0"/>
              <a:t>3</a:t>
            </a:fld>
            <a:endParaRPr lang="nl-NL"/>
          </a:p>
        </p:txBody>
      </p:sp>
    </p:spTree>
    <p:extLst>
      <p:ext uri="{BB962C8B-B14F-4D97-AF65-F5344CB8AC3E}">
        <p14:creationId xmlns:p14="http://schemas.microsoft.com/office/powerpoint/2010/main" val="3208264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dirty="0"/>
              <a:t>Volgens de literatuur</a:t>
            </a:r>
            <a:r>
              <a:rPr lang="nl-NL" baseline="0" dirty="0"/>
              <a:t> is het weinig effectief vaardigheden aan te leren met checklists, objectieve afstreeplijstjes of alleen maar een subjectieve beoordeling van een meer ervaren arts. Afgevinkte en als voldoende beoordeelde vaardigheden nodigen uit tot er geen aandacht meer aan besteden. Terwijl zich steeds weer laten observeren, om (narratieve) feedback vragen en reflecteren op de uitgevoerde vaardigheid met het formuleren van een leerdoel een voortdurende kwaliteitsverbetering van het eigen functioneren garandeert.</a:t>
            </a:r>
            <a:endParaRPr lang="nl-NL" dirty="0"/>
          </a:p>
          <a:p>
            <a:endParaRPr lang="nl-NL" dirty="0"/>
          </a:p>
        </p:txBody>
      </p:sp>
      <p:sp>
        <p:nvSpPr>
          <p:cNvPr id="4" name="Tijdelijke aanduiding voor dianummer 3"/>
          <p:cNvSpPr>
            <a:spLocks noGrp="1"/>
          </p:cNvSpPr>
          <p:nvPr>
            <p:ph type="sldNum" sz="quarter" idx="10"/>
          </p:nvPr>
        </p:nvSpPr>
        <p:spPr/>
        <p:txBody>
          <a:bodyPr/>
          <a:lstStyle/>
          <a:p>
            <a:fld id="{27C690C1-56C1-9F4A-8EBB-B079F164E119}" type="slidenum">
              <a:rPr lang="nl-NL" smtClean="0"/>
              <a:t>4</a:t>
            </a:fld>
            <a:endParaRPr lang="nl-NL"/>
          </a:p>
        </p:txBody>
      </p:sp>
    </p:spTree>
    <p:extLst>
      <p:ext uri="{BB962C8B-B14F-4D97-AF65-F5344CB8AC3E}">
        <p14:creationId xmlns:p14="http://schemas.microsoft.com/office/powerpoint/2010/main" val="5025970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Waarom, als dit in de literatuur aangetoond is en </a:t>
            </a:r>
            <a:r>
              <a:rPr lang="nl-NL" dirty="0" err="1"/>
              <a:t>aios</a:t>
            </a:r>
            <a:r>
              <a:rPr lang="nl-NL" dirty="0"/>
              <a:t> opleidt tot meer</a:t>
            </a:r>
            <a:r>
              <a:rPr lang="nl-NL" baseline="0" dirty="0"/>
              <a:t> vaardige huisartsen wordt dit in de praktijk van alledag weinig toegepast en raakt dit ondergesneeuwd?</a:t>
            </a:r>
          </a:p>
          <a:p>
            <a:endParaRPr lang="nl-NL" baseline="0" dirty="0"/>
          </a:p>
          <a:p>
            <a:r>
              <a:rPr lang="nl-NL" baseline="0" dirty="0"/>
              <a:t>Als start zijn </a:t>
            </a:r>
            <a:r>
              <a:rPr lang="nl-NL" baseline="0" dirty="0" err="1"/>
              <a:t>aios</a:t>
            </a:r>
            <a:r>
              <a:rPr lang="nl-NL" baseline="0" dirty="0"/>
              <a:t>/collega huisartsen vaak onbewust onbekwaam. Ze vragen alleen om hulp als ze het niet (meer) weten, niet als ze denken de vaardigheid al te beheersen.</a:t>
            </a:r>
          </a:p>
          <a:p>
            <a:r>
              <a:rPr lang="nl-NL" baseline="0" dirty="0"/>
              <a:t>Verder: door de tijdsdruk en praktijkdrukte van alledag is er de neiging om maar snel iets al te doen en niet de opleider er bij te vragen: het spreekuur loopt al zo vaak uit en wachten op de opleider neemt veel tijd. Bovendien kan de opleider zelf ook geprikkeld reageren als deze vaak uit zijn spreekuur gehaald wordt en achter loopt. Een gezamenlijk spreekuur zou dit kunnen ondervangen, maar moet ook op tijd lopen, wordt vaak onderbroken door </a:t>
            </a:r>
            <a:r>
              <a:rPr lang="nl-NL" baseline="0" dirty="0" err="1"/>
              <a:t>spoedjes</a:t>
            </a:r>
            <a:r>
              <a:rPr lang="nl-NL" baseline="0" dirty="0"/>
              <a:t> en is niet altijd haalbaar vanwege te weinig tijd voor teveel patiënten.</a:t>
            </a:r>
          </a:p>
          <a:p>
            <a:endParaRPr lang="nl-NL" baseline="0" dirty="0"/>
          </a:p>
          <a:p>
            <a:r>
              <a:rPr lang="nl-NL" baseline="0" dirty="0"/>
              <a:t>Tenslotte: hoe zal de beoordeling door de opleider uitvallen als je als </a:t>
            </a:r>
            <a:r>
              <a:rPr lang="nl-NL" baseline="0" dirty="0" err="1"/>
              <a:t>aios</a:t>
            </a:r>
            <a:r>
              <a:rPr lang="nl-NL" baseline="0" dirty="0"/>
              <a:t> laat zien dat je bepaalde (basis) vaardigheden misschien nog niet voldoende beheerst? Je zal liever die vaardigheden laten observeren die top gaan en waar je eigenlijk geen hulp meer nodig hebt, dus toch weer: liever examen doen en een voldoende halen dan echt leren, leren.</a:t>
            </a:r>
            <a:endParaRPr lang="nl-NL" dirty="0"/>
          </a:p>
          <a:p>
            <a:endParaRPr lang="nl-NL" dirty="0"/>
          </a:p>
        </p:txBody>
      </p:sp>
      <p:sp>
        <p:nvSpPr>
          <p:cNvPr id="4" name="Tijdelijke aanduiding voor dianummer 3"/>
          <p:cNvSpPr>
            <a:spLocks noGrp="1"/>
          </p:cNvSpPr>
          <p:nvPr>
            <p:ph type="sldNum" sz="quarter" idx="10"/>
          </p:nvPr>
        </p:nvSpPr>
        <p:spPr/>
        <p:txBody>
          <a:bodyPr/>
          <a:lstStyle/>
          <a:p>
            <a:fld id="{27C690C1-56C1-9F4A-8EBB-B079F164E119}" type="slidenum">
              <a:rPr lang="nl-NL" smtClean="0"/>
              <a:t>5</a:t>
            </a:fld>
            <a:endParaRPr lang="nl-NL"/>
          </a:p>
        </p:txBody>
      </p:sp>
    </p:spTree>
    <p:extLst>
      <p:ext uri="{BB962C8B-B14F-4D97-AF65-F5344CB8AC3E}">
        <p14:creationId xmlns:p14="http://schemas.microsoft.com/office/powerpoint/2010/main" val="30719442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dirty="0"/>
              <a:t>Het blijft dus balanceren: wat doet de </a:t>
            </a:r>
            <a:r>
              <a:rPr lang="nl-NL" dirty="0" err="1"/>
              <a:t>aios</a:t>
            </a:r>
            <a:r>
              <a:rPr lang="nl-NL" dirty="0"/>
              <a:t> zelf, hoe</a:t>
            </a:r>
            <a:r>
              <a:rPr lang="nl-NL" baseline="0" dirty="0"/>
              <a:t> vertrouw je de </a:t>
            </a:r>
            <a:r>
              <a:rPr lang="nl-NL" baseline="0" dirty="0" err="1"/>
              <a:t>aios</a:t>
            </a:r>
            <a:r>
              <a:rPr lang="nl-NL" baseline="0" dirty="0"/>
              <a:t> toe wat je (nog) niet geobserveerd hebt, hoe stimuleer je opleider en </a:t>
            </a:r>
            <a:r>
              <a:rPr lang="nl-NL" baseline="0" dirty="0" err="1"/>
              <a:t>aios</a:t>
            </a:r>
            <a:r>
              <a:rPr lang="nl-NL" baseline="0" dirty="0"/>
              <a:t> om elkaar te observeren en van elkaar te (blijven) leren zodat er echt gestreefd wordt naar het aanleren van levenslang leren?</a:t>
            </a:r>
            <a:endParaRPr lang="nl-NL" dirty="0"/>
          </a:p>
          <a:p>
            <a:endParaRPr lang="nl-NL" dirty="0"/>
          </a:p>
        </p:txBody>
      </p:sp>
      <p:sp>
        <p:nvSpPr>
          <p:cNvPr id="4" name="Tijdelijke aanduiding voor dianummer 3"/>
          <p:cNvSpPr>
            <a:spLocks noGrp="1"/>
          </p:cNvSpPr>
          <p:nvPr>
            <p:ph type="sldNum" sz="quarter" idx="10"/>
          </p:nvPr>
        </p:nvSpPr>
        <p:spPr/>
        <p:txBody>
          <a:bodyPr/>
          <a:lstStyle/>
          <a:p>
            <a:fld id="{27C690C1-56C1-9F4A-8EBB-B079F164E119}" type="slidenum">
              <a:rPr lang="nl-NL" smtClean="0"/>
              <a:t>6</a:t>
            </a:fld>
            <a:endParaRPr lang="nl-NL"/>
          </a:p>
        </p:txBody>
      </p:sp>
    </p:spTree>
    <p:extLst>
      <p:ext uri="{BB962C8B-B14F-4D97-AF65-F5344CB8AC3E}">
        <p14:creationId xmlns:p14="http://schemas.microsoft.com/office/powerpoint/2010/main" val="1984735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Tijdens</a:t>
            </a:r>
            <a:r>
              <a:rPr lang="nl-NL" baseline="0" dirty="0"/>
              <a:t> een simulatie setting op onderwijsdagen kan dit levenslang blijven leren door observatie, feedback en verbeterpunten aangeleerd en gestimuleerd worden. Hierbij wordt vaak gebruik gemaakt van fantomen, die duur en kwetsbaar zijn.</a:t>
            </a:r>
          </a:p>
          <a:p>
            <a:r>
              <a:rPr lang="nl-NL" baseline="0" dirty="0"/>
              <a:t>Om materiaal, technologie en fantomen in goede conditie te houden, is het verstandig van te voren spelregels af te spreken.</a:t>
            </a:r>
            <a:endParaRPr lang="nl-NL" dirty="0"/>
          </a:p>
          <a:p>
            <a:endParaRPr lang="nl-NL" dirty="0"/>
          </a:p>
        </p:txBody>
      </p:sp>
      <p:sp>
        <p:nvSpPr>
          <p:cNvPr id="4" name="Tijdelijke aanduiding voor dianummer 3"/>
          <p:cNvSpPr>
            <a:spLocks noGrp="1"/>
          </p:cNvSpPr>
          <p:nvPr>
            <p:ph type="sldNum" sz="quarter" idx="10"/>
          </p:nvPr>
        </p:nvSpPr>
        <p:spPr/>
        <p:txBody>
          <a:bodyPr/>
          <a:lstStyle/>
          <a:p>
            <a:fld id="{27C690C1-56C1-9F4A-8EBB-B079F164E119}" type="slidenum">
              <a:rPr lang="nl-NL" smtClean="0"/>
              <a:t>7</a:t>
            </a:fld>
            <a:endParaRPr lang="nl-NL"/>
          </a:p>
        </p:txBody>
      </p:sp>
    </p:spTree>
    <p:extLst>
      <p:ext uri="{BB962C8B-B14F-4D97-AF65-F5344CB8AC3E}">
        <p14:creationId xmlns:p14="http://schemas.microsoft.com/office/powerpoint/2010/main" val="6677347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Voor een workshop met docenten (of opleiders) is het goed om de oefening zelf te laten ervaren en theorie in praktijk te laten brengen. Hiervoor kan gekozen worden uit meer dan 150 vaardigheden: dit is aan elke workshopleider zelf om te bepalen welke vaardigheden hiervoor gekozen worden. Op deze dia worden</a:t>
            </a:r>
            <a:r>
              <a:rPr lang="nl-NL" baseline="0" dirty="0"/>
              <a:t> een aantal mogelijkheden getoond.</a:t>
            </a:r>
          </a:p>
          <a:p>
            <a:endParaRPr lang="nl-NL" baseline="0" dirty="0"/>
          </a:p>
          <a:p>
            <a:r>
              <a:rPr lang="nl-NL" baseline="0" dirty="0"/>
              <a:t>De eerste oefenronde is om te bezinnen hoe je het nu “altijd” doet, de tweede ronde komt na de PP met theorie hoe meer te halen uit het oefenen tijdens het onderwijs.</a:t>
            </a:r>
            <a:endParaRPr lang="nl-NL" dirty="0"/>
          </a:p>
          <a:p>
            <a:endParaRPr lang="nl-NL" dirty="0"/>
          </a:p>
        </p:txBody>
      </p:sp>
      <p:sp>
        <p:nvSpPr>
          <p:cNvPr id="4" name="Tijdelijke aanduiding voor dianummer 3"/>
          <p:cNvSpPr>
            <a:spLocks noGrp="1"/>
          </p:cNvSpPr>
          <p:nvPr>
            <p:ph type="sldNum" sz="quarter" idx="10"/>
          </p:nvPr>
        </p:nvSpPr>
        <p:spPr/>
        <p:txBody>
          <a:bodyPr/>
          <a:lstStyle/>
          <a:p>
            <a:fld id="{27C690C1-56C1-9F4A-8EBB-B079F164E119}" type="slidenum">
              <a:rPr lang="nl-NL" smtClean="0"/>
              <a:t>8</a:t>
            </a:fld>
            <a:endParaRPr lang="nl-NL"/>
          </a:p>
        </p:txBody>
      </p:sp>
    </p:spTree>
    <p:extLst>
      <p:ext uri="{BB962C8B-B14F-4D97-AF65-F5344CB8AC3E}">
        <p14:creationId xmlns:p14="http://schemas.microsoft.com/office/powerpoint/2010/main" val="2410041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Laat oefenen in tweetal (iemand</a:t>
            </a:r>
            <a:r>
              <a:rPr lang="nl-NL" baseline="0" dirty="0"/>
              <a:t> speelt de rol van </a:t>
            </a:r>
            <a:r>
              <a:rPr lang="nl-NL" baseline="0" dirty="0" err="1"/>
              <a:t>aios</a:t>
            </a:r>
            <a:r>
              <a:rPr lang="nl-NL" baseline="0" dirty="0"/>
              <a:t> en een tweede docent speelt de rol van docent/opleider) of in drietal (iemand speelt de rol van patiënt als dat nodig is en/of observator, nummer twee speelt de </a:t>
            </a:r>
            <a:r>
              <a:rPr lang="nl-NL" baseline="0" dirty="0" err="1"/>
              <a:t>aios</a:t>
            </a:r>
            <a:r>
              <a:rPr lang="nl-NL" baseline="0" dirty="0"/>
              <a:t> en nummer drie wederom docent/opleider. Na de oefening geeft de patiënt en/of observator feedback op het proces).</a:t>
            </a:r>
          </a:p>
          <a:p>
            <a:endParaRPr lang="nl-NL" baseline="0" dirty="0"/>
          </a:p>
          <a:p>
            <a:r>
              <a:rPr lang="nl-NL" baseline="0" dirty="0"/>
              <a:t>Simuleer dat de oefening als een echte patiënt/huisarts situatie benaderd en uitgevoerd wordt: in stilte (geen discussies als: “ik doe het altijd zo”  of “zou je het niet beter zo doen”  etc. </a:t>
            </a:r>
            <a:r>
              <a:rPr lang="nl-NL" baseline="0" dirty="0" err="1"/>
              <a:t>etc</a:t>
            </a:r>
            <a:r>
              <a:rPr lang="nl-NL" baseline="0" dirty="0"/>
              <a:t>…), serieus, gericht op een goede kwaliteit van de uitvoering en dus binnen de normale tijd die ervoor staat binnen een consult. </a:t>
            </a:r>
            <a:endParaRPr lang="nl-NL" dirty="0"/>
          </a:p>
        </p:txBody>
      </p:sp>
      <p:sp>
        <p:nvSpPr>
          <p:cNvPr id="4" name="Tijdelijke aanduiding voor dianummer 3"/>
          <p:cNvSpPr>
            <a:spLocks noGrp="1"/>
          </p:cNvSpPr>
          <p:nvPr>
            <p:ph type="sldNum" sz="quarter" idx="10"/>
          </p:nvPr>
        </p:nvSpPr>
        <p:spPr/>
        <p:txBody>
          <a:bodyPr/>
          <a:lstStyle/>
          <a:p>
            <a:fld id="{27C690C1-56C1-9F4A-8EBB-B079F164E119}" type="slidenum">
              <a:rPr lang="nl-NL" smtClean="0"/>
              <a:t>9</a:t>
            </a:fld>
            <a:endParaRPr lang="nl-NL"/>
          </a:p>
        </p:txBody>
      </p:sp>
    </p:spTree>
    <p:extLst>
      <p:ext uri="{BB962C8B-B14F-4D97-AF65-F5344CB8AC3E}">
        <p14:creationId xmlns:p14="http://schemas.microsoft.com/office/powerpoint/2010/main" val="18376804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735614" y="2130425"/>
            <a:ext cx="7722586" cy="1623866"/>
          </a:xfrm>
        </p:spPr>
        <p:txBody>
          <a:bodyPr/>
          <a:lstStyle>
            <a:lvl1pPr>
              <a:defRPr>
                <a:solidFill>
                  <a:schemeClr val="accent1"/>
                </a:solidFill>
              </a:defRPr>
            </a:lvl1pPr>
          </a:lstStyle>
          <a:p>
            <a:r>
              <a:rPr lang="nl-NL" dirty="0"/>
              <a:t>Titelstijl van model bewerken</a:t>
            </a:r>
          </a:p>
        </p:txBody>
      </p:sp>
      <p:sp>
        <p:nvSpPr>
          <p:cNvPr id="3" name="Subtitel 2"/>
          <p:cNvSpPr>
            <a:spLocks noGrp="1"/>
          </p:cNvSpPr>
          <p:nvPr>
            <p:ph type="subTitle" idx="1"/>
          </p:nvPr>
        </p:nvSpPr>
        <p:spPr>
          <a:xfrm>
            <a:off x="735614" y="3886200"/>
            <a:ext cx="7036786" cy="1752600"/>
          </a:xfrm>
        </p:spPr>
        <p:txBody>
          <a:bodyPr/>
          <a:lstStyle>
            <a:lvl1pPr marL="0" indent="0" algn="l">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titelstijl van het model te bewerken</a:t>
            </a:r>
          </a:p>
        </p:txBody>
      </p:sp>
      <p:sp>
        <p:nvSpPr>
          <p:cNvPr id="5" name="Tijdelijke aanduiding voor voettekst 4"/>
          <p:cNvSpPr>
            <a:spLocks noGrp="1"/>
          </p:cNvSpPr>
          <p:nvPr>
            <p:ph type="ftr" sz="quarter" idx="11"/>
          </p:nvPr>
        </p:nvSpPr>
        <p:spPr/>
        <p:txBody>
          <a:bodyPr/>
          <a:lstStyle/>
          <a:p>
            <a:r>
              <a:rPr lang="nl-NL"/>
              <a:t>&lt;voettekst, aanpassen via Invoegen -&gt; Koptekst en voettekst&gt;</a:t>
            </a:r>
            <a:endParaRPr lang="nl-NL" dirty="0"/>
          </a:p>
        </p:txBody>
      </p:sp>
      <p:sp>
        <p:nvSpPr>
          <p:cNvPr id="6" name="Tijdelijke aanduiding voor dianummer 5"/>
          <p:cNvSpPr>
            <a:spLocks noGrp="1"/>
          </p:cNvSpPr>
          <p:nvPr>
            <p:ph type="sldNum" sz="quarter" idx="12"/>
          </p:nvPr>
        </p:nvSpPr>
        <p:spPr/>
        <p:txBody>
          <a:bodyPr/>
          <a:lstStyle/>
          <a:p>
            <a:fld id="{4D8A6874-5530-004C-9748-CB666A561DD5}" type="slidenum">
              <a:rPr lang="nl-NL" smtClean="0"/>
              <a:t>‹nr.›</a:t>
            </a:fld>
            <a:endParaRPr lang="nl-NL" dirty="0"/>
          </a:p>
        </p:txBody>
      </p:sp>
    </p:spTree>
    <p:extLst>
      <p:ext uri="{BB962C8B-B14F-4D97-AF65-F5344CB8AC3E}">
        <p14:creationId xmlns:p14="http://schemas.microsoft.com/office/powerpoint/2010/main" val="4057564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inhoud 2"/>
          <p:cNvSpPr>
            <a:spLocks noGrp="1"/>
          </p:cNvSpPr>
          <p:nvPr>
            <p:ph idx="1"/>
          </p:nvPr>
        </p:nvSpPr>
        <p:spPr/>
        <p:txBody>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p:txBody>
      </p:sp>
      <p:sp>
        <p:nvSpPr>
          <p:cNvPr id="5" name="Tijdelijke aanduiding voor voettekst 4"/>
          <p:cNvSpPr>
            <a:spLocks noGrp="1"/>
          </p:cNvSpPr>
          <p:nvPr>
            <p:ph type="ftr" sz="quarter" idx="11"/>
          </p:nvPr>
        </p:nvSpPr>
        <p:spPr/>
        <p:txBody>
          <a:bodyPr/>
          <a:lstStyle>
            <a:lvl1pPr algn="l">
              <a:defRPr/>
            </a:lvl1pPr>
          </a:lstStyle>
          <a:p>
            <a:r>
              <a:rPr lang="nl-NL"/>
              <a:t>&lt;voettekst, aanpassen via Invoegen -&gt; Koptekst en voettekst&gt;</a:t>
            </a:r>
            <a:endParaRPr lang="nl-NL" dirty="0"/>
          </a:p>
        </p:txBody>
      </p:sp>
      <p:sp>
        <p:nvSpPr>
          <p:cNvPr id="6" name="Tijdelijke aanduiding voor dianummer 5"/>
          <p:cNvSpPr>
            <a:spLocks noGrp="1"/>
          </p:cNvSpPr>
          <p:nvPr>
            <p:ph type="sldNum" sz="quarter" idx="12"/>
          </p:nvPr>
        </p:nvSpPr>
        <p:spPr/>
        <p:txBody>
          <a:bodyPr/>
          <a:lstStyle>
            <a:lvl1pPr algn="l">
              <a:defRPr/>
            </a:lvl1pPr>
          </a:lstStyle>
          <a:p>
            <a:fld id="{4D8A6874-5530-004C-9748-CB666A561DD5}" type="slidenum">
              <a:rPr lang="nl-NL" smtClean="0"/>
              <a:pPr/>
              <a:t>‹nr.›</a:t>
            </a:fld>
            <a:endParaRPr lang="nl-NL" dirty="0"/>
          </a:p>
        </p:txBody>
      </p:sp>
    </p:spTree>
    <p:extLst>
      <p:ext uri="{BB962C8B-B14F-4D97-AF65-F5344CB8AC3E}">
        <p14:creationId xmlns:p14="http://schemas.microsoft.com/office/powerpoint/2010/main" val="1323047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inhoud 2"/>
          <p:cNvSpPr>
            <a:spLocks noGrp="1"/>
          </p:cNvSpPr>
          <p:nvPr>
            <p:ph sz="half" idx="1"/>
          </p:nvPr>
        </p:nvSpPr>
        <p:spPr>
          <a:xfrm>
            <a:off x="735614" y="1600200"/>
            <a:ext cx="3920964"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p:txBody>
      </p:sp>
      <p:sp>
        <p:nvSpPr>
          <p:cNvPr id="4" name="Tijdelijke aanduiding voor inhoud 3"/>
          <p:cNvSpPr>
            <a:spLocks noGrp="1"/>
          </p:cNvSpPr>
          <p:nvPr>
            <p:ph sz="half" idx="2"/>
          </p:nvPr>
        </p:nvSpPr>
        <p:spPr>
          <a:xfrm>
            <a:off x="4837012" y="1600200"/>
            <a:ext cx="384978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p:txBody>
      </p:sp>
      <p:sp>
        <p:nvSpPr>
          <p:cNvPr id="6" name="Tijdelijke aanduiding voor voettekst 5"/>
          <p:cNvSpPr>
            <a:spLocks noGrp="1"/>
          </p:cNvSpPr>
          <p:nvPr>
            <p:ph type="ftr" sz="quarter" idx="11"/>
          </p:nvPr>
        </p:nvSpPr>
        <p:spPr/>
        <p:txBody>
          <a:bodyPr/>
          <a:lstStyle>
            <a:lvl1pPr algn="l">
              <a:defRPr/>
            </a:lvl1pPr>
          </a:lstStyle>
          <a:p>
            <a:r>
              <a:rPr lang="nl-NL"/>
              <a:t>&lt;voettekst, aanpassen via Invoegen -&gt; Koptekst en voettekst&gt;</a:t>
            </a:r>
            <a:endParaRPr lang="nl-NL" dirty="0"/>
          </a:p>
        </p:txBody>
      </p:sp>
      <p:sp>
        <p:nvSpPr>
          <p:cNvPr id="7" name="Tijdelijke aanduiding voor dianummer 6"/>
          <p:cNvSpPr>
            <a:spLocks noGrp="1"/>
          </p:cNvSpPr>
          <p:nvPr>
            <p:ph type="sldNum" sz="quarter" idx="12"/>
          </p:nvPr>
        </p:nvSpPr>
        <p:spPr/>
        <p:txBody>
          <a:bodyPr/>
          <a:lstStyle/>
          <a:p>
            <a:fld id="{4D8A6874-5530-004C-9748-CB666A561DD5}" type="slidenum">
              <a:rPr lang="nl-NL" smtClean="0"/>
              <a:t>‹nr.›</a:t>
            </a:fld>
            <a:endParaRPr lang="nl-NL"/>
          </a:p>
        </p:txBody>
      </p:sp>
    </p:spTree>
    <p:extLst>
      <p:ext uri="{BB962C8B-B14F-4D97-AF65-F5344CB8AC3E}">
        <p14:creationId xmlns:p14="http://schemas.microsoft.com/office/powerpoint/2010/main" val="220245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Titelstijl van model bewerken</a:t>
            </a:r>
          </a:p>
        </p:txBody>
      </p:sp>
      <p:sp>
        <p:nvSpPr>
          <p:cNvPr id="3" name="Tijdelijke aanduiding voor tekst 2"/>
          <p:cNvSpPr>
            <a:spLocks noGrp="1"/>
          </p:cNvSpPr>
          <p:nvPr>
            <p:ph type="body" idx="1"/>
          </p:nvPr>
        </p:nvSpPr>
        <p:spPr>
          <a:xfrm>
            <a:off x="735614" y="1535113"/>
            <a:ext cx="386544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 om de tekststijl van het model te bewerken</a:t>
            </a:r>
          </a:p>
        </p:txBody>
      </p:sp>
      <p:sp>
        <p:nvSpPr>
          <p:cNvPr id="4" name="Tijdelijke aanduiding voor inhoud 3"/>
          <p:cNvSpPr>
            <a:spLocks noGrp="1"/>
          </p:cNvSpPr>
          <p:nvPr>
            <p:ph sz="half" idx="2"/>
          </p:nvPr>
        </p:nvSpPr>
        <p:spPr>
          <a:xfrm>
            <a:off x="735614" y="2174875"/>
            <a:ext cx="386544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p:txBody>
      </p:sp>
      <p:sp>
        <p:nvSpPr>
          <p:cNvPr id="5" name="Tijdelijke aanduiding voor tekst 4"/>
          <p:cNvSpPr>
            <a:spLocks noGrp="1"/>
          </p:cNvSpPr>
          <p:nvPr>
            <p:ph type="body" sz="quarter" idx="3"/>
          </p:nvPr>
        </p:nvSpPr>
        <p:spPr>
          <a:xfrm>
            <a:off x="4795373" y="1535113"/>
            <a:ext cx="389142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 om de tekststijl van het model te bewerken</a:t>
            </a:r>
          </a:p>
        </p:txBody>
      </p:sp>
      <p:sp>
        <p:nvSpPr>
          <p:cNvPr id="6" name="Tijdelijke aanduiding voor inhoud 5"/>
          <p:cNvSpPr>
            <a:spLocks noGrp="1"/>
          </p:cNvSpPr>
          <p:nvPr>
            <p:ph sz="quarter" idx="4"/>
          </p:nvPr>
        </p:nvSpPr>
        <p:spPr>
          <a:xfrm>
            <a:off x="4795373" y="2174875"/>
            <a:ext cx="389142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p:txBody>
      </p:sp>
      <p:sp>
        <p:nvSpPr>
          <p:cNvPr id="8" name="Tijdelijke aanduiding voor voettekst 7"/>
          <p:cNvSpPr>
            <a:spLocks noGrp="1"/>
          </p:cNvSpPr>
          <p:nvPr>
            <p:ph type="ftr" sz="quarter" idx="11"/>
          </p:nvPr>
        </p:nvSpPr>
        <p:spPr/>
        <p:txBody>
          <a:bodyPr/>
          <a:lstStyle>
            <a:lvl1pPr algn="l">
              <a:defRPr/>
            </a:lvl1pPr>
          </a:lstStyle>
          <a:p>
            <a:r>
              <a:rPr lang="nl-NL"/>
              <a:t>&lt;voettekst, aanpassen via Invoegen -&gt; Koptekst en voettekst&gt;</a:t>
            </a:r>
            <a:endParaRPr lang="nl-NL" dirty="0"/>
          </a:p>
        </p:txBody>
      </p:sp>
      <p:sp>
        <p:nvSpPr>
          <p:cNvPr id="9" name="Tijdelijke aanduiding voor dianummer 8"/>
          <p:cNvSpPr>
            <a:spLocks noGrp="1"/>
          </p:cNvSpPr>
          <p:nvPr>
            <p:ph type="sldNum" sz="quarter" idx="12"/>
          </p:nvPr>
        </p:nvSpPr>
        <p:spPr/>
        <p:txBody>
          <a:bodyPr/>
          <a:lstStyle/>
          <a:p>
            <a:fld id="{4D8A6874-5530-004C-9748-CB666A561DD5}" type="slidenum">
              <a:rPr lang="nl-NL" smtClean="0"/>
              <a:t>‹nr.›</a:t>
            </a:fld>
            <a:endParaRPr lang="nl-NL"/>
          </a:p>
        </p:txBody>
      </p:sp>
    </p:spTree>
    <p:extLst>
      <p:ext uri="{BB962C8B-B14F-4D97-AF65-F5344CB8AC3E}">
        <p14:creationId xmlns:p14="http://schemas.microsoft.com/office/powerpoint/2010/main" val="2732535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4" name="Tijdelijke aanduiding voor voettekst 3"/>
          <p:cNvSpPr>
            <a:spLocks noGrp="1"/>
          </p:cNvSpPr>
          <p:nvPr>
            <p:ph type="ftr" sz="quarter" idx="11"/>
          </p:nvPr>
        </p:nvSpPr>
        <p:spPr/>
        <p:txBody>
          <a:bodyPr/>
          <a:lstStyle>
            <a:lvl1pPr algn="l">
              <a:defRPr/>
            </a:lvl1pPr>
          </a:lstStyle>
          <a:p>
            <a:r>
              <a:rPr lang="nl-NL"/>
              <a:t>&lt;voettekst, aanpassen via Invoegen -&gt; Koptekst en voettekst&gt;</a:t>
            </a:r>
            <a:endParaRPr lang="nl-NL" dirty="0"/>
          </a:p>
        </p:txBody>
      </p:sp>
      <p:sp>
        <p:nvSpPr>
          <p:cNvPr id="5" name="Tijdelijke aanduiding voor dianummer 4"/>
          <p:cNvSpPr>
            <a:spLocks noGrp="1"/>
          </p:cNvSpPr>
          <p:nvPr>
            <p:ph type="sldNum" sz="quarter" idx="12"/>
          </p:nvPr>
        </p:nvSpPr>
        <p:spPr/>
        <p:txBody>
          <a:bodyPr/>
          <a:lstStyle/>
          <a:p>
            <a:fld id="{4D8A6874-5530-004C-9748-CB666A561DD5}" type="slidenum">
              <a:rPr lang="nl-NL" smtClean="0"/>
              <a:t>‹nr.›</a:t>
            </a:fld>
            <a:endParaRPr lang="nl-NL"/>
          </a:p>
        </p:txBody>
      </p:sp>
    </p:spTree>
    <p:extLst>
      <p:ext uri="{BB962C8B-B14F-4D97-AF65-F5344CB8AC3E}">
        <p14:creationId xmlns:p14="http://schemas.microsoft.com/office/powerpoint/2010/main" val="3619298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3" name="Tijdelijke aanduiding voor voettekst 2"/>
          <p:cNvSpPr>
            <a:spLocks noGrp="1"/>
          </p:cNvSpPr>
          <p:nvPr>
            <p:ph type="ftr" sz="quarter" idx="11"/>
          </p:nvPr>
        </p:nvSpPr>
        <p:spPr/>
        <p:txBody>
          <a:bodyPr/>
          <a:lstStyle>
            <a:lvl1pPr algn="l">
              <a:defRPr/>
            </a:lvl1pPr>
          </a:lstStyle>
          <a:p>
            <a:r>
              <a:rPr lang="nl-NL"/>
              <a:t>&lt;voettekst, aanpassen via Invoegen -&gt; Koptekst en voettekst&gt;</a:t>
            </a:r>
            <a:endParaRPr lang="nl-NL" dirty="0"/>
          </a:p>
        </p:txBody>
      </p:sp>
      <p:sp>
        <p:nvSpPr>
          <p:cNvPr id="4" name="Tijdelijke aanduiding voor dianummer 3"/>
          <p:cNvSpPr>
            <a:spLocks noGrp="1"/>
          </p:cNvSpPr>
          <p:nvPr>
            <p:ph type="sldNum" sz="quarter" idx="12"/>
          </p:nvPr>
        </p:nvSpPr>
        <p:spPr/>
        <p:txBody>
          <a:bodyPr/>
          <a:lstStyle/>
          <a:p>
            <a:fld id="{4D8A6874-5530-004C-9748-CB666A561DD5}" type="slidenum">
              <a:rPr lang="nl-NL" smtClean="0"/>
              <a:t>‹nr.›</a:t>
            </a:fld>
            <a:endParaRPr lang="nl-NL"/>
          </a:p>
        </p:txBody>
      </p:sp>
    </p:spTree>
    <p:extLst>
      <p:ext uri="{BB962C8B-B14F-4D97-AF65-F5344CB8AC3E}">
        <p14:creationId xmlns:p14="http://schemas.microsoft.com/office/powerpoint/2010/main" val="1980410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735614" y="274638"/>
            <a:ext cx="7951186" cy="1143000"/>
          </a:xfrm>
          <a:prstGeom prst="rect">
            <a:avLst/>
          </a:prstGeom>
        </p:spPr>
        <p:txBody>
          <a:bodyPr vert="horz" lIns="91440" tIns="45720" rIns="91440" bIns="45720" rtlCol="0" anchor="ctr">
            <a:normAutofit/>
          </a:bodyPr>
          <a:lstStyle/>
          <a:p>
            <a:r>
              <a:rPr lang="nl-NL" dirty="0"/>
              <a:t>Titelstijl van model bewerken</a:t>
            </a:r>
          </a:p>
        </p:txBody>
      </p:sp>
      <p:sp>
        <p:nvSpPr>
          <p:cNvPr id="3" name="Tijdelijke aanduiding voor tekst 2"/>
          <p:cNvSpPr>
            <a:spLocks noGrp="1"/>
          </p:cNvSpPr>
          <p:nvPr>
            <p:ph type="body" idx="1"/>
          </p:nvPr>
        </p:nvSpPr>
        <p:spPr>
          <a:xfrm>
            <a:off x="735614" y="1600201"/>
            <a:ext cx="7951186" cy="4370294"/>
          </a:xfrm>
          <a:prstGeom prst="rect">
            <a:avLst/>
          </a:prstGeom>
        </p:spPr>
        <p:txBody>
          <a:bodyPr vert="horz" lIns="91440" tIns="45720" rIns="91440" bIns="45720" rtlCol="0">
            <a:norm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p:txBody>
      </p:sp>
      <p:sp>
        <p:nvSpPr>
          <p:cNvPr id="5" name="Tijdelijke aanduiding voor voettekst 4"/>
          <p:cNvSpPr>
            <a:spLocks noGrp="1"/>
          </p:cNvSpPr>
          <p:nvPr>
            <p:ph type="ftr" sz="quarter" idx="3"/>
          </p:nvPr>
        </p:nvSpPr>
        <p:spPr>
          <a:xfrm>
            <a:off x="1450410" y="6126163"/>
            <a:ext cx="4569390" cy="313730"/>
          </a:xfrm>
          <a:prstGeom prst="rect">
            <a:avLst/>
          </a:prstGeom>
        </p:spPr>
        <p:txBody>
          <a:bodyPr vert="horz" lIns="91440" tIns="45720" rIns="91440" bIns="45720" rtlCol="0" anchor="ctr"/>
          <a:lstStyle>
            <a:lvl1pPr algn="ctr">
              <a:defRPr sz="1200">
                <a:solidFill>
                  <a:srgbClr val="A0AA00"/>
                </a:solidFill>
              </a:defRPr>
            </a:lvl1pPr>
          </a:lstStyle>
          <a:p>
            <a:pPr algn="l"/>
            <a:r>
              <a:rPr lang="nl-NL"/>
              <a:t>&lt;voettekst, aanpassen via Invoegen -&gt; Koptekst en voettekst&gt;</a:t>
            </a:r>
            <a:endParaRPr lang="nl-NL" dirty="0"/>
          </a:p>
        </p:txBody>
      </p:sp>
      <p:sp>
        <p:nvSpPr>
          <p:cNvPr id="6" name="Tijdelijke aanduiding voor dianummer 5"/>
          <p:cNvSpPr>
            <a:spLocks noGrp="1"/>
          </p:cNvSpPr>
          <p:nvPr>
            <p:ph type="sldNum" sz="quarter" idx="4"/>
          </p:nvPr>
        </p:nvSpPr>
        <p:spPr>
          <a:xfrm>
            <a:off x="735614" y="6126164"/>
            <a:ext cx="541302" cy="313729"/>
          </a:xfrm>
          <a:prstGeom prst="rect">
            <a:avLst/>
          </a:prstGeom>
        </p:spPr>
        <p:txBody>
          <a:bodyPr vert="horz" lIns="91440" tIns="45720" rIns="91440" bIns="45720" rtlCol="0" anchor="ctr"/>
          <a:lstStyle>
            <a:lvl1pPr algn="l">
              <a:defRPr sz="1200">
                <a:solidFill>
                  <a:srgbClr val="A0AA00"/>
                </a:solidFill>
              </a:defRPr>
            </a:lvl1pPr>
          </a:lstStyle>
          <a:p>
            <a:fld id="{4D8A6874-5530-004C-9748-CB666A561DD5}" type="slidenum">
              <a:rPr lang="nl-NL" smtClean="0"/>
              <a:pPr/>
              <a:t>‹nr.›</a:t>
            </a:fld>
            <a:endParaRPr lang="nl-NL" dirty="0"/>
          </a:p>
        </p:txBody>
      </p:sp>
    </p:spTree>
    <p:extLst>
      <p:ext uri="{BB962C8B-B14F-4D97-AF65-F5344CB8AC3E}">
        <p14:creationId xmlns:p14="http://schemas.microsoft.com/office/powerpoint/2010/main" val="19941273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Lst>
  <p:hf hdr="0" dt="0"/>
  <p:txStyles>
    <p:titleStyle>
      <a:lvl1pPr algn="l" defTabSz="457200" rtl="0" eaLnBrk="1" latinLnBrk="0" hangingPunct="1">
        <a:spcBef>
          <a:spcPct val="0"/>
        </a:spcBef>
        <a:buNone/>
        <a:defRPr sz="4400" b="1" kern="1200">
          <a:solidFill>
            <a:schemeClr val="accent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800" kern="1200">
          <a:solidFill>
            <a:schemeClr val="accent1"/>
          </a:solidFill>
          <a:latin typeface="+mn-lt"/>
          <a:ea typeface="+mn-ea"/>
          <a:cs typeface="+mn-cs"/>
        </a:defRPr>
      </a:lvl1pPr>
      <a:lvl2pPr marL="742950" indent="-285750" algn="l" defTabSz="457200" rtl="0" eaLnBrk="1" latinLnBrk="0" hangingPunct="1">
        <a:spcBef>
          <a:spcPct val="20000"/>
        </a:spcBef>
        <a:buFont typeface="Arial"/>
        <a:buChar char="•"/>
        <a:defRPr sz="2600" kern="1200">
          <a:solidFill>
            <a:schemeClr val="accent1"/>
          </a:solidFill>
          <a:latin typeface="+mn-lt"/>
          <a:ea typeface="+mn-ea"/>
          <a:cs typeface="+mn-cs"/>
        </a:defRPr>
      </a:lvl2pPr>
      <a:lvl3pPr marL="1143000" indent="-228600" algn="l" defTabSz="457200" rtl="0" eaLnBrk="1" latinLnBrk="0" hangingPunct="1">
        <a:spcBef>
          <a:spcPct val="20000"/>
        </a:spcBef>
        <a:buFont typeface="Arial"/>
        <a:buChar char="•"/>
        <a:defRPr sz="2200" kern="1200">
          <a:solidFill>
            <a:schemeClr val="accent4"/>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accent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82A74"/>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3.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hyperlink" Target="https://www.huisartsopleiding.nl/opleiding/vaardigheden-opleiding"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hyperlink" Target="http://www.gp-training.net/training/educational_theory/feedback/pendleton.htm" TargetMode="External"/><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3" Type="http://schemas.openxmlformats.org/officeDocument/2006/relationships/hyperlink" Target="https://www.youtube.com/watch?v=MkdCGV_MOCM" TargetMode="External"/><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a:xfrm>
            <a:off x="363682" y="1870653"/>
            <a:ext cx="8780318" cy="1623866"/>
          </a:xfrm>
        </p:spPr>
        <p:txBody>
          <a:bodyPr>
            <a:normAutofit/>
          </a:bodyPr>
          <a:lstStyle/>
          <a:p>
            <a:r>
              <a:rPr lang="nl-NL" altLang="nl-NL" dirty="0">
                <a:latin typeface="Palatino Linotype" panose="02040502050505030304" pitchFamily="18" charset="0"/>
              </a:rPr>
              <a:t>Toekomstbestendige en </a:t>
            </a:r>
            <a:br>
              <a:rPr lang="nl-NL" altLang="nl-NL" dirty="0">
                <a:latin typeface="Palatino Linotype" panose="02040502050505030304" pitchFamily="18" charset="0"/>
              </a:rPr>
            </a:br>
            <a:r>
              <a:rPr lang="nl-NL" altLang="nl-NL" dirty="0">
                <a:latin typeface="Palatino Linotype" panose="02040502050505030304" pitchFamily="18" charset="0"/>
              </a:rPr>
              <a:t>		   veilige vaardige huisartsen</a:t>
            </a:r>
            <a:r>
              <a:rPr lang="nl-NL" dirty="0">
                <a:latin typeface="Palatino Linotype" panose="02040502050505030304" pitchFamily="18" charset="0"/>
              </a:rPr>
              <a:t>	</a:t>
            </a:r>
          </a:p>
        </p:txBody>
      </p:sp>
      <p:sp>
        <p:nvSpPr>
          <p:cNvPr id="6" name="Subtitel 5"/>
          <p:cNvSpPr>
            <a:spLocks noGrp="1"/>
          </p:cNvSpPr>
          <p:nvPr>
            <p:ph type="subTitle" idx="1"/>
          </p:nvPr>
        </p:nvSpPr>
        <p:spPr>
          <a:xfrm>
            <a:off x="363682" y="4249882"/>
            <a:ext cx="7036786" cy="498764"/>
          </a:xfrm>
        </p:spPr>
        <p:txBody>
          <a:bodyPr>
            <a:normAutofit lnSpcReduction="10000"/>
          </a:bodyPr>
          <a:lstStyle/>
          <a:p>
            <a:r>
              <a:rPr lang="nl-NL" altLang="nl-NL" b="1" dirty="0">
                <a:solidFill>
                  <a:schemeClr val="tx2"/>
                </a:solidFill>
                <a:latin typeface="Palatino Linotype" panose="02040502050505030304" pitchFamily="18" charset="0"/>
              </a:rPr>
              <a:t>Vaardigheden aanleren in de opleiding</a:t>
            </a:r>
          </a:p>
          <a:p>
            <a:endParaRPr lang="nl-NL" dirty="0"/>
          </a:p>
        </p:txBody>
      </p:sp>
    </p:spTree>
    <p:extLst>
      <p:ext uri="{BB962C8B-B14F-4D97-AF65-F5344CB8AC3E}">
        <p14:creationId xmlns:p14="http://schemas.microsoft.com/office/powerpoint/2010/main" val="36700398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200" dirty="0">
                <a:latin typeface="Palatino Linotype" panose="02040502050505030304" pitchFamily="18" charset="0"/>
              </a:rPr>
              <a:t>Aanvangsniveau</a:t>
            </a:r>
          </a:p>
        </p:txBody>
      </p:sp>
      <p:sp>
        <p:nvSpPr>
          <p:cNvPr id="3" name="Tijdelijke aanduiding voor voettekst 2"/>
          <p:cNvSpPr>
            <a:spLocks noGrp="1"/>
          </p:cNvSpPr>
          <p:nvPr>
            <p:ph type="ftr" sz="quarter" idx="11"/>
          </p:nvPr>
        </p:nvSpPr>
        <p:spPr/>
        <p:txBody>
          <a:bodyPr/>
          <a:lstStyle/>
          <a:p>
            <a:r>
              <a:rPr lang="nl-NL"/>
              <a:t>&lt;voettekst, aanpassen via Invoegen -&gt; Koptekst en voettekst&gt;</a:t>
            </a:r>
            <a:endParaRPr lang="nl-NL" dirty="0"/>
          </a:p>
        </p:txBody>
      </p:sp>
      <p:sp>
        <p:nvSpPr>
          <p:cNvPr id="4" name="Tijdelijke aanduiding voor dianummer 3"/>
          <p:cNvSpPr>
            <a:spLocks noGrp="1"/>
          </p:cNvSpPr>
          <p:nvPr>
            <p:ph type="sldNum" sz="quarter" idx="12"/>
          </p:nvPr>
        </p:nvSpPr>
        <p:spPr/>
        <p:txBody>
          <a:bodyPr/>
          <a:lstStyle/>
          <a:p>
            <a:fld id="{4D8A6874-5530-004C-9748-CB666A561DD5}" type="slidenum">
              <a:rPr lang="nl-NL" smtClean="0"/>
              <a:t>10</a:t>
            </a:fld>
            <a:endParaRPr lang="nl-NL"/>
          </a:p>
        </p:txBody>
      </p:sp>
      <p:graphicFrame>
        <p:nvGraphicFramePr>
          <p:cNvPr id="5" name="Tabel 4"/>
          <p:cNvGraphicFramePr>
            <a:graphicFrameLocks noGrp="1"/>
          </p:cNvGraphicFramePr>
          <p:nvPr>
            <p:extLst>
              <p:ext uri="{D42A27DB-BD31-4B8C-83A1-F6EECF244321}">
                <p14:modId xmlns:p14="http://schemas.microsoft.com/office/powerpoint/2010/main" val="751247406"/>
              </p:ext>
            </p:extLst>
          </p:nvPr>
        </p:nvGraphicFramePr>
        <p:xfrm>
          <a:off x="0" y="1162823"/>
          <a:ext cx="9144000" cy="5695176"/>
        </p:xfrm>
        <a:graphic>
          <a:graphicData uri="http://schemas.openxmlformats.org/drawingml/2006/table">
            <a:tbl>
              <a:tblPr>
                <a:tableStyleId>{5C22544A-7EE6-4342-B048-85BDC9FD1C3A}</a:tableStyleId>
              </a:tblPr>
              <a:tblGrid>
                <a:gridCol w="712520">
                  <a:extLst>
                    <a:ext uri="{9D8B030D-6E8A-4147-A177-3AD203B41FA5}">
                      <a16:colId xmlns:a16="http://schemas.microsoft.com/office/drawing/2014/main" val="3101028603"/>
                    </a:ext>
                  </a:extLst>
                </a:gridCol>
                <a:gridCol w="7718960">
                  <a:extLst>
                    <a:ext uri="{9D8B030D-6E8A-4147-A177-3AD203B41FA5}">
                      <a16:colId xmlns:a16="http://schemas.microsoft.com/office/drawing/2014/main" val="2063825964"/>
                    </a:ext>
                  </a:extLst>
                </a:gridCol>
                <a:gridCol w="712520">
                  <a:extLst>
                    <a:ext uri="{9D8B030D-6E8A-4147-A177-3AD203B41FA5}">
                      <a16:colId xmlns:a16="http://schemas.microsoft.com/office/drawing/2014/main" val="309232018"/>
                    </a:ext>
                  </a:extLst>
                </a:gridCol>
              </a:tblGrid>
              <a:tr h="237299">
                <a:tc>
                  <a:txBody>
                    <a:bodyPr/>
                    <a:lstStyle/>
                    <a:p>
                      <a:pPr algn="l" fontAlgn="b"/>
                      <a:endParaRPr lang="nl-NL" sz="1200" b="1" i="0" u="none" strike="noStrike" dirty="0">
                        <a:solidFill>
                          <a:srgbClr val="000000"/>
                        </a:solidFill>
                        <a:effectLst/>
                        <a:latin typeface="Calibri" panose="020F0502020204030204" pitchFamily="34" charset="0"/>
                      </a:endParaRPr>
                    </a:p>
                  </a:txBody>
                  <a:tcPr marL="9429" marR="9429" marT="9429" marB="0" anchor="b"/>
                </a:tc>
                <a:tc>
                  <a:txBody>
                    <a:bodyPr/>
                    <a:lstStyle/>
                    <a:p>
                      <a:pPr algn="l" fontAlgn="b"/>
                      <a:r>
                        <a:rPr lang="nl-NL" sz="1200" u="none" strike="noStrike" dirty="0">
                          <a:effectLst/>
                        </a:rPr>
                        <a:t>Vaardigheid</a:t>
                      </a:r>
                      <a:endParaRPr lang="nl-NL" sz="1200" b="1" i="0" u="none" strike="noStrike" dirty="0">
                        <a:solidFill>
                          <a:srgbClr val="000000"/>
                        </a:solidFill>
                        <a:effectLst/>
                        <a:latin typeface="Calibri" panose="020F0502020204030204" pitchFamily="34" charset="0"/>
                      </a:endParaRPr>
                    </a:p>
                  </a:txBody>
                  <a:tcPr marL="9429" marR="9429" marT="9429" marB="0" anchor="b"/>
                </a:tc>
                <a:tc>
                  <a:txBody>
                    <a:bodyPr/>
                    <a:lstStyle/>
                    <a:p>
                      <a:pPr algn="l" fontAlgn="b"/>
                      <a:r>
                        <a:rPr lang="nl-NL" sz="1200" u="none" strike="noStrike" dirty="0">
                          <a:effectLst/>
                        </a:rPr>
                        <a:t>Aanvang</a:t>
                      </a:r>
                      <a:endParaRPr lang="nl-NL" sz="1200" b="1" i="0" u="none" strike="noStrike" dirty="0">
                        <a:solidFill>
                          <a:srgbClr val="000000"/>
                        </a:solidFill>
                        <a:effectLst/>
                        <a:latin typeface="Calibri" panose="020F0502020204030204" pitchFamily="34" charset="0"/>
                      </a:endParaRPr>
                    </a:p>
                  </a:txBody>
                  <a:tcPr marL="9429" marR="9429" marT="9429" marB="0" anchor="b"/>
                </a:tc>
                <a:extLst>
                  <a:ext uri="{0D108BD9-81ED-4DB2-BD59-A6C34878D82A}">
                    <a16:rowId xmlns:a16="http://schemas.microsoft.com/office/drawing/2014/main" val="3566612828"/>
                  </a:ext>
                </a:extLst>
              </a:tr>
              <a:tr h="237299">
                <a:tc>
                  <a:txBody>
                    <a:bodyPr/>
                    <a:lstStyle/>
                    <a:p>
                      <a:pPr algn="r" fontAlgn="b"/>
                      <a:r>
                        <a:rPr lang="nl-NL" sz="1200" u="none" strike="noStrike">
                          <a:effectLst/>
                        </a:rPr>
                        <a:t>1</a:t>
                      </a:r>
                      <a:endParaRPr lang="nl-NL" sz="1200" b="0" i="0" u="none" strike="noStrike">
                        <a:solidFill>
                          <a:srgbClr val="000000"/>
                        </a:solidFill>
                        <a:effectLst/>
                        <a:latin typeface="Calibri" panose="020F0502020204030204" pitchFamily="34" charset="0"/>
                      </a:endParaRPr>
                    </a:p>
                  </a:txBody>
                  <a:tcPr marL="9429" marR="9429" marT="9429" marB="0" anchor="b"/>
                </a:tc>
                <a:tc>
                  <a:txBody>
                    <a:bodyPr/>
                    <a:lstStyle/>
                    <a:p>
                      <a:pPr algn="l" fontAlgn="b"/>
                      <a:r>
                        <a:rPr lang="nl-NL" sz="1200" u="none" strike="noStrike" dirty="0">
                          <a:effectLst/>
                        </a:rPr>
                        <a:t>Onderzoek lymfklieren en milt</a:t>
                      </a:r>
                      <a:endParaRPr lang="nl-NL" sz="1200" b="0" i="0" u="none" strike="noStrike" dirty="0">
                        <a:solidFill>
                          <a:srgbClr val="000000"/>
                        </a:solidFill>
                        <a:effectLst/>
                        <a:latin typeface="Calibri" panose="020F0502020204030204" pitchFamily="34" charset="0"/>
                      </a:endParaRPr>
                    </a:p>
                  </a:txBody>
                  <a:tcPr marL="9429" marR="9429" marT="9429" marB="0" anchor="b"/>
                </a:tc>
                <a:tc>
                  <a:txBody>
                    <a:bodyPr/>
                    <a:lstStyle/>
                    <a:p>
                      <a:pPr algn="r" fontAlgn="b"/>
                      <a:r>
                        <a:rPr lang="nl-NL" sz="1200" u="none" strike="noStrike" dirty="0">
                          <a:effectLst/>
                        </a:rPr>
                        <a:t>0,75</a:t>
                      </a:r>
                      <a:endParaRPr lang="nl-NL" sz="1200" b="0" i="0" u="none" strike="noStrike" dirty="0">
                        <a:solidFill>
                          <a:srgbClr val="000000"/>
                        </a:solidFill>
                        <a:effectLst/>
                        <a:latin typeface="Calibri" panose="020F0502020204030204" pitchFamily="34" charset="0"/>
                      </a:endParaRPr>
                    </a:p>
                  </a:txBody>
                  <a:tcPr marL="9429" marR="9429" marT="9429" marB="0" anchor="b"/>
                </a:tc>
                <a:extLst>
                  <a:ext uri="{0D108BD9-81ED-4DB2-BD59-A6C34878D82A}">
                    <a16:rowId xmlns:a16="http://schemas.microsoft.com/office/drawing/2014/main" val="3091279143"/>
                  </a:ext>
                </a:extLst>
              </a:tr>
              <a:tr h="237299">
                <a:tc>
                  <a:txBody>
                    <a:bodyPr/>
                    <a:lstStyle/>
                    <a:p>
                      <a:pPr algn="r" fontAlgn="b"/>
                      <a:r>
                        <a:rPr lang="nl-NL" sz="1200" u="none" strike="noStrike">
                          <a:effectLst/>
                        </a:rPr>
                        <a:t>2</a:t>
                      </a:r>
                      <a:endParaRPr lang="nl-NL" sz="1200" b="0" i="0" u="none" strike="noStrike">
                        <a:solidFill>
                          <a:srgbClr val="000000"/>
                        </a:solidFill>
                        <a:effectLst/>
                        <a:latin typeface="Calibri" panose="020F0502020204030204" pitchFamily="34" charset="0"/>
                      </a:endParaRPr>
                    </a:p>
                  </a:txBody>
                  <a:tcPr marL="9429" marR="9429" marT="9429" marB="0" anchor="b"/>
                </a:tc>
                <a:tc>
                  <a:txBody>
                    <a:bodyPr/>
                    <a:lstStyle/>
                    <a:p>
                      <a:pPr algn="l" fontAlgn="b"/>
                      <a:r>
                        <a:rPr lang="nl-NL" sz="1200" u="none" strike="noStrike" dirty="0">
                          <a:effectLst/>
                        </a:rPr>
                        <a:t>Fysische diagnostiek van de buik</a:t>
                      </a:r>
                      <a:endParaRPr lang="nl-NL" sz="1200" b="0" i="0" u="none" strike="noStrike" dirty="0">
                        <a:solidFill>
                          <a:srgbClr val="000000"/>
                        </a:solidFill>
                        <a:effectLst/>
                        <a:latin typeface="Calibri" panose="020F0502020204030204" pitchFamily="34" charset="0"/>
                      </a:endParaRPr>
                    </a:p>
                  </a:txBody>
                  <a:tcPr marL="9429" marR="9429" marT="9429" marB="0" anchor="b"/>
                </a:tc>
                <a:tc>
                  <a:txBody>
                    <a:bodyPr/>
                    <a:lstStyle/>
                    <a:p>
                      <a:pPr algn="r" fontAlgn="b"/>
                      <a:r>
                        <a:rPr lang="nl-NL" sz="1200" u="none" strike="noStrike" dirty="0">
                          <a:effectLst/>
                        </a:rPr>
                        <a:t>1</a:t>
                      </a:r>
                      <a:endParaRPr lang="nl-NL" sz="1200" b="0" i="0" u="none" strike="noStrike" dirty="0">
                        <a:solidFill>
                          <a:srgbClr val="000000"/>
                        </a:solidFill>
                        <a:effectLst/>
                        <a:latin typeface="Calibri" panose="020F0502020204030204" pitchFamily="34" charset="0"/>
                      </a:endParaRPr>
                    </a:p>
                  </a:txBody>
                  <a:tcPr marL="9429" marR="9429" marT="9429" marB="0" anchor="b"/>
                </a:tc>
                <a:extLst>
                  <a:ext uri="{0D108BD9-81ED-4DB2-BD59-A6C34878D82A}">
                    <a16:rowId xmlns:a16="http://schemas.microsoft.com/office/drawing/2014/main" val="519004881"/>
                  </a:ext>
                </a:extLst>
              </a:tr>
              <a:tr h="237299">
                <a:tc>
                  <a:txBody>
                    <a:bodyPr/>
                    <a:lstStyle/>
                    <a:p>
                      <a:pPr algn="r" fontAlgn="b"/>
                      <a:r>
                        <a:rPr lang="nl-NL" sz="1200" u="none" strike="noStrike">
                          <a:effectLst/>
                        </a:rPr>
                        <a:t>3</a:t>
                      </a:r>
                      <a:endParaRPr lang="nl-NL" sz="1200" b="0" i="0" u="none" strike="noStrike">
                        <a:solidFill>
                          <a:srgbClr val="000000"/>
                        </a:solidFill>
                        <a:effectLst/>
                        <a:latin typeface="Calibri" panose="020F0502020204030204" pitchFamily="34" charset="0"/>
                      </a:endParaRPr>
                    </a:p>
                  </a:txBody>
                  <a:tcPr marL="9429" marR="9429" marT="9429" marB="0" anchor="b"/>
                </a:tc>
                <a:tc>
                  <a:txBody>
                    <a:bodyPr/>
                    <a:lstStyle/>
                    <a:p>
                      <a:pPr algn="l" fontAlgn="b"/>
                      <a:r>
                        <a:rPr lang="nl-NL" sz="1200" u="none" strike="noStrike" dirty="0">
                          <a:effectLst/>
                        </a:rPr>
                        <a:t>Onderzoek anus</a:t>
                      </a:r>
                      <a:endParaRPr lang="nl-NL" sz="1200" b="0" i="0" u="none" strike="noStrike" dirty="0">
                        <a:solidFill>
                          <a:srgbClr val="000000"/>
                        </a:solidFill>
                        <a:effectLst/>
                        <a:latin typeface="Calibri" panose="020F0502020204030204" pitchFamily="34" charset="0"/>
                      </a:endParaRPr>
                    </a:p>
                  </a:txBody>
                  <a:tcPr marL="9429" marR="9429" marT="9429" marB="0" anchor="b"/>
                </a:tc>
                <a:tc>
                  <a:txBody>
                    <a:bodyPr/>
                    <a:lstStyle/>
                    <a:p>
                      <a:pPr algn="r" fontAlgn="b"/>
                      <a:r>
                        <a:rPr lang="nl-NL" sz="1200" u="none" strike="noStrike" dirty="0">
                          <a:effectLst/>
                        </a:rPr>
                        <a:t>0,75</a:t>
                      </a:r>
                      <a:endParaRPr lang="nl-NL" sz="1200" b="0" i="0" u="none" strike="noStrike" dirty="0">
                        <a:solidFill>
                          <a:srgbClr val="000000"/>
                        </a:solidFill>
                        <a:effectLst/>
                        <a:latin typeface="Calibri" panose="020F0502020204030204" pitchFamily="34" charset="0"/>
                      </a:endParaRPr>
                    </a:p>
                  </a:txBody>
                  <a:tcPr marL="9429" marR="9429" marT="9429" marB="0" anchor="b"/>
                </a:tc>
                <a:extLst>
                  <a:ext uri="{0D108BD9-81ED-4DB2-BD59-A6C34878D82A}">
                    <a16:rowId xmlns:a16="http://schemas.microsoft.com/office/drawing/2014/main" val="3444458953"/>
                  </a:ext>
                </a:extLst>
              </a:tr>
              <a:tr h="237299">
                <a:tc>
                  <a:txBody>
                    <a:bodyPr/>
                    <a:lstStyle/>
                    <a:p>
                      <a:pPr algn="r" fontAlgn="b"/>
                      <a:r>
                        <a:rPr lang="nl-NL" sz="1200" u="none" strike="noStrike">
                          <a:effectLst/>
                        </a:rPr>
                        <a:t>4</a:t>
                      </a:r>
                      <a:endParaRPr lang="nl-NL" sz="1200" b="0" i="0" u="none" strike="noStrike">
                        <a:solidFill>
                          <a:srgbClr val="000000"/>
                        </a:solidFill>
                        <a:effectLst/>
                        <a:latin typeface="Calibri" panose="020F0502020204030204" pitchFamily="34" charset="0"/>
                      </a:endParaRPr>
                    </a:p>
                  </a:txBody>
                  <a:tcPr marL="9429" marR="9429" marT="9429" marB="0" anchor="b"/>
                </a:tc>
                <a:tc>
                  <a:txBody>
                    <a:bodyPr/>
                    <a:lstStyle/>
                    <a:p>
                      <a:pPr algn="l" fontAlgn="b"/>
                      <a:r>
                        <a:rPr lang="nl-NL" sz="1200" u="none" strike="noStrike" dirty="0">
                          <a:effectLst/>
                        </a:rPr>
                        <a:t>Stemvorkproeven (</a:t>
                      </a:r>
                      <a:r>
                        <a:rPr lang="nl-NL" sz="1200" u="none" strike="noStrike" dirty="0" err="1">
                          <a:effectLst/>
                        </a:rPr>
                        <a:t>Rinne</a:t>
                      </a:r>
                      <a:r>
                        <a:rPr lang="nl-NL" sz="1200" u="none" strike="noStrike" dirty="0">
                          <a:effectLst/>
                        </a:rPr>
                        <a:t>, Weber)</a:t>
                      </a:r>
                      <a:endParaRPr lang="nl-NL" sz="1200" b="0" i="0" u="none" strike="noStrike" dirty="0">
                        <a:solidFill>
                          <a:srgbClr val="000000"/>
                        </a:solidFill>
                        <a:effectLst/>
                        <a:latin typeface="Calibri" panose="020F0502020204030204" pitchFamily="34" charset="0"/>
                      </a:endParaRPr>
                    </a:p>
                  </a:txBody>
                  <a:tcPr marL="9429" marR="9429" marT="9429" marB="0" anchor="b"/>
                </a:tc>
                <a:tc>
                  <a:txBody>
                    <a:bodyPr/>
                    <a:lstStyle/>
                    <a:p>
                      <a:pPr algn="r" fontAlgn="b"/>
                      <a:r>
                        <a:rPr lang="nl-NL" sz="1200" u="none" strike="noStrike" dirty="0">
                          <a:effectLst/>
                        </a:rPr>
                        <a:t>0,75</a:t>
                      </a:r>
                      <a:endParaRPr lang="nl-NL" sz="1200" b="0" i="0" u="none" strike="noStrike" dirty="0">
                        <a:solidFill>
                          <a:srgbClr val="000000"/>
                        </a:solidFill>
                        <a:effectLst/>
                        <a:latin typeface="Calibri" panose="020F0502020204030204" pitchFamily="34" charset="0"/>
                      </a:endParaRPr>
                    </a:p>
                  </a:txBody>
                  <a:tcPr marL="9429" marR="9429" marT="9429" marB="0" anchor="b"/>
                </a:tc>
                <a:extLst>
                  <a:ext uri="{0D108BD9-81ED-4DB2-BD59-A6C34878D82A}">
                    <a16:rowId xmlns:a16="http://schemas.microsoft.com/office/drawing/2014/main" val="340589128"/>
                  </a:ext>
                </a:extLst>
              </a:tr>
              <a:tr h="237299">
                <a:tc>
                  <a:txBody>
                    <a:bodyPr/>
                    <a:lstStyle/>
                    <a:p>
                      <a:pPr algn="r" fontAlgn="b"/>
                      <a:r>
                        <a:rPr lang="nl-NL" sz="1200" u="none" strike="noStrike">
                          <a:effectLst/>
                        </a:rPr>
                        <a:t>5</a:t>
                      </a:r>
                      <a:endParaRPr lang="nl-NL" sz="1200" b="0" i="0" u="none" strike="noStrike">
                        <a:solidFill>
                          <a:srgbClr val="000000"/>
                        </a:solidFill>
                        <a:effectLst/>
                        <a:latin typeface="Calibri" panose="020F0502020204030204" pitchFamily="34" charset="0"/>
                      </a:endParaRPr>
                    </a:p>
                  </a:txBody>
                  <a:tcPr marL="9429" marR="9429" marT="9429" marB="0" anchor="b"/>
                </a:tc>
                <a:tc>
                  <a:txBody>
                    <a:bodyPr/>
                    <a:lstStyle/>
                    <a:p>
                      <a:pPr algn="l" fontAlgn="b"/>
                      <a:r>
                        <a:rPr lang="nl-NL" sz="1200" u="none" strike="noStrike" dirty="0">
                          <a:effectLst/>
                        </a:rPr>
                        <a:t>Meting bloeddruk</a:t>
                      </a:r>
                      <a:endParaRPr lang="nl-NL" sz="1200" b="0" i="0" u="none" strike="noStrike" dirty="0">
                        <a:solidFill>
                          <a:srgbClr val="000000"/>
                        </a:solidFill>
                        <a:effectLst/>
                        <a:latin typeface="Calibri" panose="020F0502020204030204" pitchFamily="34" charset="0"/>
                      </a:endParaRPr>
                    </a:p>
                  </a:txBody>
                  <a:tcPr marL="9429" marR="9429" marT="9429" marB="0" anchor="b"/>
                </a:tc>
                <a:tc>
                  <a:txBody>
                    <a:bodyPr/>
                    <a:lstStyle/>
                    <a:p>
                      <a:pPr algn="r" fontAlgn="b"/>
                      <a:r>
                        <a:rPr lang="nl-NL" sz="1200" u="none" strike="noStrike" dirty="0">
                          <a:effectLst/>
                        </a:rPr>
                        <a:t>1</a:t>
                      </a:r>
                      <a:endParaRPr lang="nl-NL" sz="1200" b="0" i="0" u="none" strike="noStrike" dirty="0">
                        <a:solidFill>
                          <a:srgbClr val="000000"/>
                        </a:solidFill>
                        <a:effectLst/>
                        <a:latin typeface="Calibri" panose="020F0502020204030204" pitchFamily="34" charset="0"/>
                      </a:endParaRPr>
                    </a:p>
                  </a:txBody>
                  <a:tcPr marL="9429" marR="9429" marT="9429" marB="0" anchor="b"/>
                </a:tc>
                <a:extLst>
                  <a:ext uri="{0D108BD9-81ED-4DB2-BD59-A6C34878D82A}">
                    <a16:rowId xmlns:a16="http://schemas.microsoft.com/office/drawing/2014/main" val="3424647802"/>
                  </a:ext>
                </a:extLst>
              </a:tr>
              <a:tr h="237299">
                <a:tc>
                  <a:txBody>
                    <a:bodyPr/>
                    <a:lstStyle/>
                    <a:p>
                      <a:pPr algn="r" fontAlgn="b"/>
                      <a:r>
                        <a:rPr lang="nl-NL" sz="1200" u="none" strike="noStrike">
                          <a:effectLst/>
                        </a:rPr>
                        <a:t>6</a:t>
                      </a:r>
                      <a:endParaRPr lang="nl-NL" sz="1200" b="0" i="0" u="none" strike="noStrike">
                        <a:solidFill>
                          <a:srgbClr val="000000"/>
                        </a:solidFill>
                        <a:effectLst/>
                        <a:latin typeface="Calibri" panose="020F0502020204030204" pitchFamily="34" charset="0"/>
                      </a:endParaRPr>
                    </a:p>
                  </a:txBody>
                  <a:tcPr marL="9429" marR="9429" marT="9429" marB="0" anchor="b"/>
                </a:tc>
                <a:tc>
                  <a:txBody>
                    <a:bodyPr/>
                    <a:lstStyle/>
                    <a:p>
                      <a:pPr algn="l" fontAlgn="b"/>
                      <a:r>
                        <a:rPr lang="nl-NL" sz="1200" u="none" strike="noStrike" dirty="0">
                          <a:effectLst/>
                        </a:rPr>
                        <a:t>Onderzoek hart (percussie hart-grenzen, palpatie </a:t>
                      </a:r>
                      <a:r>
                        <a:rPr lang="nl-NL" sz="1200" u="none" strike="noStrike" dirty="0" err="1">
                          <a:effectLst/>
                        </a:rPr>
                        <a:t>ictus</a:t>
                      </a:r>
                      <a:r>
                        <a:rPr lang="nl-NL" sz="1200" u="none" strike="noStrike" dirty="0">
                          <a:effectLst/>
                        </a:rPr>
                        <a:t>, auscultatie  harttonen/ </a:t>
                      </a:r>
                      <a:r>
                        <a:rPr lang="nl-NL" sz="1200" u="none" strike="noStrike" dirty="0" err="1">
                          <a:effectLst/>
                        </a:rPr>
                        <a:t>souffles,halsvene</a:t>
                      </a:r>
                      <a:r>
                        <a:rPr lang="nl-NL" sz="1200" u="none" strike="noStrike" dirty="0">
                          <a:effectLst/>
                        </a:rPr>
                        <a:t> pulsaties, CVD)</a:t>
                      </a:r>
                      <a:endParaRPr lang="nl-NL" sz="1200" b="0" i="0" u="none" strike="noStrike" dirty="0">
                        <a:solidFill>
                          <a:srgbClr val="000000"/>
                        </a:solidFill>
                        <a:effectLst/>
                        <a:latin typeface="Calibri" panose="020F0502020204030204" pitchFamily="34" charset="0"/>
                      </a:endParaRPr>
                    </a:p>
                  </a:txBody>
                  <a:tcPr marL="9429" marR="9429" marT="9429" marB="0" anchor="b"/>
                </a:tc>
                <a:tc>
                  <a:txBody>
                    <a:bodyPr/>
                    <a:lstStyle/>
                    <a:p>
                      <a:pPr algn="r" fontAlgn="b"/>
                      <a:r>
                        <a:rPr lang="nl-NL" sz="1200" u="none" strike="noStrike" dirty="0">
                          <a:effectLst/>
                        </a:rPr>
                        <a:t>0,5</a:t>
                      </a:r>
                      <a:endParaRPr lang="nl-NL" sz="1200" b="0" i="0" u="none" strike="noStrike" dirty="0">
                        <a:solidFill>
                          <a:srgbClr val="000000"/>
                        </a:solidFill>
                        <a:effectLst/>
                        <a:latin typeface="Calibri" panose="020F0502020204030204" pitchFamily="34" charset="0"/>
                      </a:endParaRPr>
                    </a:p>
                  </a:txBody>
                  <a:tcPr marL="9429" marR="9429" marT="9429" marB="0" anchor="b"/>
                </a:tc>
                <a:extLst>
                  <a:ext uri="{0D108BD9-81ED-4DB2-BD59-A6C34878D82A}">
                    <a16:rowId xmlns:a16="http://schemas.microsoft.com/office/drawing/2014/main" val="612642126"/>
                  </a:ext>
                </a:extLst>
              </a:tr>
              <a:tr h="237299">
                <a:tc>
                  <a:txBody>
                    <a:bodyPr/>
                    <a:lstStyle/>
                    <a:p>
                      <a:pPr algn="r" fontAlgn="b"/>
                      <a:r>
                        <a:rPr lang="nl-NL" sz="1200" u="none" strike="noStrike">
                          <a:effectLst/>
                        </a:rPr>
                        <a:t>7</a:t>
                      </a:r>
                      <a:endParaRPr lang="nl-NL" sz="1200" b="0" i="0" u="none" strike="noStrike">
                        <a:solidFill>
                          <a:srgbClr val="000000"/>
                        </a:solidFill>
                        <a:effectLst/>
                        <a:latin typeface="Calibri" panose="020F0502020204030204" pitchFamily="34" charset="0"/>
                      </a:endParaRPr>
                    </a:p>
                  </a:txBody>
                  <a:tcPr marL="9429" marR="9429" marT="9429" marB="0" anchor="b"/>
                </a:tc>
                <a:tc>
                  <a:txBody>
                    <a:bodyPr/>
                    <a:lstStyle/>
                    <a:p>
                      <a:pPr algn="l" fontAlgn="b"/>
                      <a:r>
                        <a:rPr lang="nl-NL" sz="1200" u="none" strike="noStrike" dirty="0">
                          <a:effectLst/>
                        </a:rPr>
                        <a:t>Polskwaliteiten, polsdeficit</a:t>
                      </a:r>
                      <a:endParaRPr lang="nl-NL" sz="1200" b="0" i="0" u="none" strike="noStrike" dirty="0">
                        <a:solidFill>
                          <a:srgbClr val="000000"/>
                        </a:solidFill>
                        <a:effectLst/>
                        <a:latin typeface="Calibri" panose="020F0502020204030204" pitchFamily="34" charset="0"/>
                      </a:endParaRPr>
                    </a:p>
                  </a:txBody>
                  <a:tcPr marL="9429" marR="9429" marT="9429" marB="0" anchor="b"/>
                </a:tc>
                <a:tc>
                  <a:txBody>
                    <a:bodyPr/>
                    <a:lstStyle/>
                    <a:p>
                      <a:pPr algn="r" fontAlgn="b"/>
                      <a:r>
                        <a:rPr lang="nl-NL" sz="1200" u="none" strike="noStrike" dirty="0">
                          <a:effectLst/>
                        </a:rPr>
                        <a:t>1</a:t>
                      </a:r>
                      <a:endParaRPr lang="nl-NL" sz="1200" b="0" i="0" u="none" strike="noStrike" dirty="0">
                        <a:solidFill>
                          <a:srgbClr val="000000"/>
                        </a:solidFill>
                        <a:effectLst/>
                        <a:latin typeface="Calibri" panose="020F0502020204030204" pitchFamily="34" charset="0"/>
                      </a:endParaRPr>
                    </a:p>
                  </a:txBody>
                  <a:tcPr marL="9429" marR="9429" marT="9429" marB="0" anchor="b"/>
                </a:tc>
                <a:extLst>
                  <a:ext uri="{0D108BD9-81ED-4DB2-BD59-A6C34878D82A}">
                    <a16:rowId xmlns:a16="http://schemas.microsoft.com/office/drawing/2014/main" val="30396775"/>
                  </a:ext>
                </a:extLst>
              </a:tr>
              <a:tr h="237299">
                <a:tc>
                  <a:txBody>
                    <a:bodyPr/>
                    <a:lstStyle/>
                    <a:p>
                      <a:pPr algn="r" fontAlgn="b"/>
                      <a:r>
                        <a:rPr lang="nl-NL" sz="1200" u="none" strike="noStrike">
                          <a:effectLst/>
                        </a:rPr>
                        <a:t>8</a:t>
                      </a:r>
                      <a:endParaRPr lang="nl-NL" sz="1200" b="0" i="0" u="none" strike="noStrike">
                        <a:solidFill>
                          <a:srgbClr val="000000"/>
                        </a:solidFill>
                        <a:effectLst/>
                        <a:latin typeface="Calibri" panose="020F0502020204030204" pitchFamily="34" charset="0"/>
                      </a:endParaRPr>
                    </a:p>
                  </a:txBody>
                  <a:tcPr marL="9429" marR="9429" marT="9429" marB="0" anchor="b"/>
                </a:tc>
                <a:tc>
                  <a:txBody>
                    <a:bodyPr/>
                    <a:lstStyle/>
                    <a:p>
                      <a:pPr algn="l" fontAlgn="b"/>
                      <a:r>
                        <a:rPr lang="nl-NL" sz="1200" u="none" strike="noStrike">
                          <a:effectLst/>
                        </a:rPr>
                        <a:t>Onderzoek hartfalen (auscultatie longen, lever, perifeer, oedeem)</a:t>
                      </a:r>
                      <a:endParaRPr lang="nl-NL" sz="1200" b="0" i="0" u="none" strike="noStrike">
                        <a:solidFill>
                          <a:srgbClr val="000000"/>
                        </a:solidFill>
                        <a:effectLst/>
                        <a:latin typeface="Calibri" panose="020F0502020204030204" pitchFamily="34" charset="0"/>
                      </a:endParaRPr>
                    </a:p>
                  </a:txBody>
                  <a:tcPr marL="9429" marR="9429" marT="9429" marB="0" anchor="b"/>
                </a:tc>
                <a:tc>
                  <a:txBody>
                    <a:bodyPr/>
                    <a:lstStyle/>
                    <a:p>
                      <a:pPr algn="r" fontAlgn="b"/>
                      <a:r>
                        <a:rPr lang="nl-NL" sz="1200" u="none" strike="noStrike" dirty="0">
                          <a:effectLst/>
                        </a:rPr>
                        <a:t>1</a:t>
                      </a:r>
                      <a:endParaRPr lang="nl-NL" sz="1200" b="0" i="0" u="none" strike="noStrike" dirty="0">
                        <a:solidFill>
                          <a:srgbClr val="000000"/>
                        </a:solidFill>
                        <a:effectLst/>
                        <a:latin typeface="Calibri" panose="020F0502020204030204" pitchFamily="34" charset="0"/>
                      </a:endParaRPr>
                    </a:p>
                  </a:txBody>
                  <a:tcPr marL="9429" marR="9429" marT="9429" marB="0" anchor="b"/>
                </a:tc>
                <a:extLst>
                  <a:ext uri="{0D108BD9-81ED-4DB2-BD59-A6C34878D82A}">
                    <a16:rowId xmlns:a16="http://schemas.microsoft.com/office/drawing/2014/main" val="2938895359"/>
                  </a:ext>
                </a:extLst>
              </a:tr>
              <a:tr h="237299">
                <a:tc>
                  <a:txBody>
                    <a:bodyPr/>
                    <a:lstStyle/>
                    <a:p>
                      <a:pPr algn="r" fontAlgn="b"/>
                      <a:r>
                        <a:rPr lang="nl-NL" sz="1200" u="none" strike="noStrike">
                          <a:effectLst/>
                        </a:rPr>
                        <a:t>9</a:t>
                      </a:r>
                      <a:endParaRPr lang="nl-NL" sz="1200" b="0" i="0" u="none" strike="noStrike">
                        <a:solidFill>
                          <a:srgbClr val="000000"/>
                        </a:solidFill>
                        <a:effectLst/>
                        <a:latin typeface="Calibri" panose="020F0502020204030204" pitchFamily="34" charset="0"/>
                      </a:endParaRPr>
                    </a:p>
                  </a:txBody>
                  <a:tcPr marL="9429" marR="9429" marT="9429" marB="0" anchor="b"/>
                </a:tc>
                <a:tc>
                  <a:txBody>
                    <a:bodyPr/>
                    <a:lstStyle/>
                    <a:p>
                      <a:pPr algn="l" fontAlgn="b"/>
                      <a:r>
                        <a:rPr lang="nl-NL" sz="1200" u="none" strike="noStrike">
                          <a:effectLst/>
                        </a:rPr>
                        <a:t>onderzoek arteriële circulatie (auscultatie, palpatie,capillaire refill)</a:t>
                      </a:r>
                      <a:endParaRPr lang="nl-NL" sz="1200" b="0" i="0" u="none" strike="noStrike">
                        <a:solidFill>
                          <a:srgbClr val="000000"/>
                        </a:solidFill>
                        <a:effectLst/>
                        <a:latin typeface="Calibri" panose="020F0502020204030204" pitchFamily="34" charset="0"/>
                      </a:endParaRPr>
                    </a:p>
                  </a:txBody>
                  <a:tcPr marL="9429" marR="9429" marT="9429" marB="0" anchor="b"/>
                </a:tc>
                <a:tc>
                  <a:txBody>
                    <a:bodyPr/>
                    <a:lstStyle/>
                    <a:p>
                      <a:pPr algn="r" fontAlgn="b"/>
                      <a:r>
                        <a:rPr lang="nl-NL" sz="1200" u="none" strike="noStrike" dirty="0">
                          <a:effectLst/>
                        </a:rPr>
                        <a:t>1</a:t>
                      </a:r>
                      <a:endParaRPr lang="nl-NL" sz="1200" b="0" i="0" u="none" strike="noStrike" dirty="0">
                        <a:solidFill>
                          <a:srgbClr val="000000"/>
                        </a:solidFill>
                        <a:effectLst/>
                        <a:latin typeface="Calibri" panose="020F0502020204030204" pitchFamily="34" charset="0"/>
                      </a:endParaRPr>
                    </a:p>
                  </a:txBody>
                  <a:tcPr marL="9429" marR="9429" marT="9429" marB="0" anchor="b"/>
                </a:tc>
                <a:extLst>
                  <a:ext uri="{0D108BD9-81ED-4DB2-BD59-A6C34878D82A}">
                    <a16:rowId xmlns:a16="http://schemas.microsoft.com/office/drawing/2014/main" val="4132196292"/>
                  </a:ext>
                </a:extLst>
              </a:tr>
              <a:tr h="237299">
                <a:tc>
                  <a:txBody>
                    <a:bodyPr/>
                    <a:lstStyle/>
                    <a:p>
                      <a:pPr algn="r" fontAlgn="b"/>
                      <a:r>
                        <a:rPr lang="nl-NL" sz="1200" u="none" strike="noStrike">
                          <a:effectLst/>
                        </a:rPr>
                        <a:t>10</a:t>
                      </a:r>
                      <a:endParaRPr lang="nl-NL" sz="1200" b="0" i="0" u="none" strike="noStrike">
                        <a:solidFill>
                          <a:srgbClr val="000000"/>
                        </a:solidFill>
                        <a:effectLst/>
                        <a:latin typeface="Calibri" panose="020F0502020204030204" pitchFamily="34" charset="0"/>
                      </a:endParaRPr>
                    </a:p>
                  </a:txBody>
                  <a:tcPr marL="9429" marR="9429" marT="9429" marB="0" anchor="b"/>
                </a:tc>
                <a:tc>
                  <a:txBody>
                    <a:bodyPr/>
                    <a:lstStyle/>
                    <a:p>
                      <a:pPr algn="l" fontAlgn="b"/>
                      <a:r>
                        <a:rPr lang="nl-NL" sz="1200" u="none" strike="noStrike">
                          <a:effectLst/>
                        </a:rPr>
                        <a:t>Onderzoek veneuze circulatie (insp/palp) </a:t>
                      </a:r>
                      <a:endParaRPr lang="nl-NL" sz="1200" b="0" i="0" u="none" strike="noStrike">
                        <a:solidFill>
                          <a:srgbClr val="000000"/>
                        </a:solidFill>
                        <a:effectLst/>
                        <a:latin typeface="Calibri" panose="020F0502020204030204" pitchFamily="34" charset="0"/>
                      </a:endParaRPr>
                    </a:p>
                  </a:txBody>
                  <a:tcPr marL="9429" marR="9429" marT="9429" marB="0" anchor="b"/>
                </a:tc>
                <a:tc>
                  <a:txBody>
                    <a:bodyPr/>
                    <a:lstStyle/>
                    <a:p>
                      <a:pPr algn="r" fontAlgn="b"/>
                      <a:r>
                        <a:rPr lang="nl-NL" sz="1200" u="none" strike="noStrike" dirty="0">
                          <a:effectLst/>
                        </a:rPr>
                        <a:t>0,75</a:t>
                      </a:r>
                      <a:endParaRPr lang="nl-NL" sz="1200" b="0" i="0" u="none" strike="noStrike" dirty="0">
                        <a:solidFill>
                          <a:srgbClr val="000000"/>
                        </a:solidFill>
                        <a:effectLst/>
                        <a:latin typeface="Calibri" panose="020F0502020204030204" pitchFamily="34" charset="0"/>
                      </a:endParaRPr>
                    </a:p>
                  </a:txBody>
                  <a:tcPr marL="9429" marR="9429" marT="9429" marB="0" anchor="b"/>
                </a:tc>
                <a:extLst>
                  <a:ext uri="{0D108BD9-81ED-4DB2-BD59-A6C34878D82A}">
                    <a16:rowId xmlns:a16="http://schemas.microsoft.com/office/drawing/2014/main" val="3291710259"/>
                  </a:ext>
                </a:extLst>
              </a:tr>
              <a:tr h="237299">
                <a:tc>
                  <a:txBody>
                    <a:bodyPr/>
                    <a:lstStyle/>
                    <a:p>
                      <a:pPr algn="r" fontAlgn="b"/>
                      <a:r>
                        <a:rPr lang="nl-NL" sz="1200" u="none" strike="noStrike">
                          <a:effectLst/>
                        </a:rPr>
                        <a:t>11</a:t>
                      </a:r>
                      <a:endParaRPr lang="nl-NL" sz="1200" b="0" i="0" u="none" strike="noStrike">
                        <a:solidFill>
                          <a:srgbClr val="000000"/>
                        </a:solidFill>
                        <a:effectLst/>
                        <a:latin typeface="Calibri" panose="020F0502020204030204" pitchFamily="34" charset="0"/>
                      </a:endParaRPr>
                    </a:p>
                  </a:txBody>
                  <a:tcPr marL="9429" marR="9429" marT="9429" marB="0" anchor="b"/>
                </a:tc>
                <a:tc>
                  <a:txBody>
                    <a:bodyPr/>
                    <a:lstStyle/>
                    <a:p>
                      <a:pPr algn="l" fontAlgn="b"/>
                      <a:r>
                        <a:rPr lang="nl-NL" sz="1200" u="none" strike="noStrike">
                          <a:effectLst/>
                        </a:rPr>
                        <a:t>Onderzoek sensibiliteit</a:t>
                      </a:r>
                      <a:endParaRPr lang="nl-NL" sz="1200" b="0" i="0" u="none" strike="noStrike">
                        <a:solidFill>
                          <a:srgbClr val="000000"/>
                        </a:solidFill>
                        <a:effectLst/>
                        <a:latin typeface="Calibri" panose="020F0502020204030204" pitchFamily="34" charset="0"/>
                      </a:endParaRPr>
                    </a:p>
                  </a:txBody>
                  <a:tcPr marL="9429" marR="9429" marT="9429" marB="0" anchor="b"/>
                </a:tc>
                <a:tc>
                  <a:txBody>
                    <a:bodyPr/>
                    <a:lstStyle/>
                    <a:p>
                      <a:pPr algn="r" fontAlgn="b"/>
                      <a:r>
                        <a:rPr lang="nl-NL" sz="1200" u="none" strike="noStrike" dirty="0">
                          <a:effectLst/>
                        </a:rPr>
                        <a:t>1</a:t>
                      </a:r>
                      <a:endParaRPr lang="nl-NL" sz="1200" b="0" i="0" u="none" strike="noStrike" dirty="0">
                        <a:solidFill>
                          <a:srgbClr val="000000"/>
                        </a:solidFill>
                        <a:effectLst/>
                        <a:latin typeface="Calibri" panose="020F0502020204030204" pitchFamily="34" charset="0"/>
                      </a:endParaRPr>
                    </a:p>
                  </a:txBody>
                  <a:tcPr marL="9429" marR="9429" marT="9429" marB="0" anchor="b"/>
                </a:tc>
                <a:extLst>
                  <a:ext uri="{0D108BD9-81ED-4DB2-BD59-A6C34878D82A}">
                    <a16:rowId xmlns:a16="http://schemas.microsoft.com/office/drawing/2014/main" val="2968444435"/>
                  </a:ext>
                </a:extLst>
              </a:tr>
              <a:tr h="237299">
                <a:tc>
                  <a:txBody>
                    <a:bodyPr/>
                    <a:lstStyle/>
                    <a:p>
                      <a:pPr algn="r" fontAlgn="b"/>
                      <a:r>
                        <a:rPr lang="nl-NL" sz="1200" u="none" strike="noStrike">
                          <a:effectLst/>
                        </a:rPr>
                        <a:t>12</a:t>
                      </a:r>
                      <a:endParaRPr lang="nl-NL" sz="1200" b="0" i="0" u="none" strike="noStrike">
                        <a:solidFill>
                          <a:srgbClr val="000000"/>
                        </a:solidFill>
                        <a:effectLst/>
                        <a:latin typeface="Calibri" panose="020F0502020204030204" pitchFamily="34" charset="0"/>
                      </a:endParaRPr>
                    </a:p>
                  </a:txBody>
                  <a:tcPr marL="9429" marR="9429" marT="9429" marB="0" anchor="b"/>
                </a:tc>
                <a:tc>
                  <a:txBody>
                    <a:bodyPr/>
                    <a:lstStyle/>
                    <a:p>
                      <a:pPr algn="l" fontAlgn="b"/>
                      <a:r>
                        <a:rPr lang="nl-NL" sz="1200" u="none" strike="noStrike">
                          <a:effectLst/>
                        </a:rPr>
                        <a:t>Onderzoek reflexen</a:t>
                      </a:r>
                      <a:endParaRPr lang="nl-NL" sz="1200" b="0" i="0" u="none" strike="noStrike">
                        <a:solidFill>
                          <a:srgbClr val="000000"/>
                        </a:solidFill>
                        <a:effectLst/>
                        <a:latin typeface="Calibri" panose="020F0502020204030204" pitchFamily="34" charset="0"/>
                      </a:endParaRPr>
                    </a:p>
                  </a:txBody>
                  <a:tcPr marL="9429" marR="9429" marT="9429" marB="0" anchor="b"/>
                </a:tc>
                <a:tc>
                  <a:txBody>
                    <a:bodyPr/>
                    <a:lstStyle/>
                    <a:p>
                      <a:pPr algn="r" fontAlgn="b"/>
                      <a:r>
                        <a:rPr lang="nl-NL" sz="1200" u="none" strike="noStrike" dirty="0">
                          <a:effectLst/>
                        </a:rPr>
                        <a:t>0,85</a:t>
                      </a:r>
                      <a:endParaRPr lang="nl-NL" sz="1200" b="0" i="0" u="none" strike="noStrike" dirty="0">
                        <a:solidFill>
                          <a:srgbClr val="000000"/>
                        </a:solidFill>
                        <a:effectLst/>
                        <a:latin typeface="Calibri" panose="020F0502020204030204" pitchFamily="34" charset="0"/>
                      </a:endParaRPr>
                    </a:p>
                  </a:txBody>
                  <a:tcPr marL="9429" marR="9429" marT="9429" marB="0" anchor="b"/>
                </a:tc>
                <a:extLst>
                  <a:ext uri="{0D108BD9-81ED-4DB2-BD59-A6C34878D82A}">
                    <a16:rowId xmlns:a16="http://schemas.microsoft.com/office/drawing/2014/main" val="467222980"/>
                  </a:ext>
                </a:extLst>
              </a:tr>
              <a:tr h="237299">
                <a:tc>
                  <a:txBody>
                    <a:bodyPr/>
                    <a:lstStyle/>
                    <a:p>
                      <a:pPr algn="r" fontAlgn="b"/>
                      <a:r>
                        <a:rPr lang="nl-NL" sz="1200" u="none" strike="noStrike">
                          <a:effectLst/>
                        </a:rPr>
                        <a:t>13</a:t>
                      </a:r>
                      <a:endParaRPr lang="nl-NL" sz="1200" b="0" i="0" u="none" strike="noStrike">
                        <a:solidFill>
                          <a:srgbClr val="000000"/>
                        </a:solidFill>
                        <a:effectLst/>
                        <a:latin typeface="Calibri" panose="020F0502020204030204" pitchFamily="34" charset="0"/>
                      </a:endParaRPr>
                    </a:p>
                  </a:txBody>
                  <a:tcPr marL="9429" marR="9429" marT="9429" marB="0" anchor="b"/>
                </a:tc>
                <a:tc>
                  <a:txBody>
                    <a:bodyPr/>
                    <a:lstStyle/>
                    <a:p>
                      <a:pPr algn="l" fontAlgn="b"/>
                      <a:r>
                        <a:rPr lang="nl-NL" sz="1200" u="none" strike="noStrike">
                          <a:effectLst/>
                        </a:rPr>
                        <a:t>Onderzoek motoriek, tonus, spierkracht</a:t>
                      </a:r>
                      <a:endParaRPr lang="nl-NL" sz="1200" b="0" i="0" u="none" strike="noStrike">
                        <a:solidFill>
                          <a:srgbClr val="000000"/>
                        </a:solidFill>
                        <a:effectLst/>
                        <a:latin typeface="Calibri" panose="020F0502020204030204" pitchFamily="34" charset="0"/>
                      </a:endParaRPr>
                    </a:p>
                  </a:txBody>
                  <a:tcPr marL="9429" marR="9429" marT="9429" marB="0" anchor="b"/>
                </a:tc>
                <a:tc>
                  <a:txBody>
                    <a:bodyPr/>
                    <a:lstStyle/>
                    <a:p>
                      <a:pPr algn="r" fontAlgn="b"/>
                      <a:r>
                        <a:rPr lang="nl-NL" sz="1200" u="none" strike="noStrike" dirty="0">
                          <a:effectLst/>
                        </a:rPr>
                        <a:t>0,85</a:t>
                      </a:r>
                      <a:endParaRPr lang="nl-NL" sz="1200" b="0" i="0" u="none" strike="noStrike" dirty="0">
                        <a:solidFill>
                          <a:srgbClr val="000000"/>
                        </a:solidFill>
                        <a:effectLst/>
                        <a:latin typeface="Calibri" panose="020F0502020204030204" pitchFamily="34" charset="0"/>
                      </a:endParaRPr>
                    </a:p>
                  </a:txBody>
                  <a:tcPr marL="9429" marR="9429" marT="9429" marB="0" anchor="b"/>
                </a:tc>
                <a:extLst>
                  <a:ext uri="{0D108BD9-81ED-4DB2-BD59-A6C34878D82A}">
                    <a16:rowId xmlns:a16="http://schemas.microsoft.com/office/drawing/2014/main" val="612779988"/>
                  </a:ext>
                </a:extLst>
              </a:tr>
              <a:tr h="237299">
                <a:tc>
                  <a:txBody>
                    <a:bodyPr/>
                    <a:lstStyle/>
                    <a:p>
                      <a:pPr algn="r" fontAlgn="b"/>
                      <a:r>
                        <a:rPr lang="nl-NL" sz="1200" u="none" strike="noStrike">
                          <a:effectLst/>
                        </a:rPr>
                        <a:t>14</a:t>
                      </a:r>
                      <a:endParaRPr lang="nl-NL" sz="1200" b="0" i="0" u="none" strike="noStrike">
                        <a:solidFill>
                          <a:srgbClr val="000000"/>
                        </a:solidFill>
                        <a:effectLst/>
                        <a:latin typeface="Calibri" panose="020F0502020204030204" pitchFamily="34" charset="0"/>
                      </a:endParaRPr>
                    </a:p>
                  </a:txBody>
                  <a:tcPr marL="9429" marR="9429" marT="9429" marB="0" anchor="b"/>
                </a:tc>
                <a:tc>
                  <a:txBody>
                    <a:bodyPr/>
                    <a:lstStyle/>
                    <a:p>
                      <a:pPr algn="l" fontAlgn="b"/>
                      <a:r>
                        <a:rPr lang="nl-NL" sz="1200" u="none" strike="noStrike">
                          <a:effectLst/>
                        </a:rPr>
                        <a:t>Onderzoek coördinatie</a:t>
                      </a:r>
                      <a:endParaRPr lang="nl-NL" sz="1200" b="0" i="0" u="none" strike="noStrike">
                        <a:solidFill>
                          <a:srgbClr val="000000"/>
                        </a:solidFill>
                        <a:effectLst/>
                        <a:latin typeface="Calibri" panose="020F0502020204030204" pitchFamily="34" charset="0"/>
                      </a:endParaRPr>
                    </a:p>
                  </a:txBody>
                  <a:tcPr marL="9429" marR="9429" marT="9429" marB="0" anchor="b"/>
                </a:tc>
                <a:tc>
                  <a:txBody>
                    <a:bodyPr/>
                    <a:lstStyle/>
                    <a:p>
                      <a:pPr algn="r" fontAlgn="b"/>
                      <a:r>
                        <a:rPr lang="nl-NL" sz="1200" u="none" strike="noStrike" dirty="0">
                          <a:effectLst/>
                        </a:rPr>
                        <a:t>1</a:t>
                      </a:r>
                      <a:endParaRPr lang="nl-NL" sz="1200" b="0" i="0" u="none" strike="noStrike" dirty="0">
                        <a:solidFill>
                          <a:srgbClr val="000000"/>
                        </a:solidFill>
                        <a:effectLst/>
                        <a:latin typeface="Calibri" panose="020F0502020204030204" pitchFamily="34" charset="0"/>
                      </a:endParaRPr>
                    </a:p>
                  </a:txBody>
                  <a:tcPr marL="9429" marR="9429" marT="9429" marB="0" anchor="b"/>
                </a:tc>
                <a:extLst>
                  <a:ext uri="{0D108BD9-81ED-4DB2-BD59-A6C34878D82A}">
                    <a16:rowId xmlns:a16="http://schemas.microsoft.com/office/drawing/2014/main" val="1757716364"/>
                  </a:ext>
                </a:extLst>
              </a:tr>
              <a:tr h="237299">
                <a:tc>
                  <a:txBody>
                    <a:bodyPr/>
                    <a:lstStyle/>
                    <a:p>
                      <a:pPr algn="r" fontAlgn="b"/>
                      <a:r>
                        <a:rPr lang="nl-NL" sz="1200" u="none" strike="noStrike">
                          <a:effectLst/>
                        </a:rPr>
                        <a:t>15</a:t>
                      </a:r>
                      <a:endParaRPr lang="nl-NL" sz="1200" b="0" i="0" u="none" strike="noStrike">
                        <a:solidFill>
                          <a:srgbClr val="000000"/>
                        </a:solidFill>
                        <a:effectLst/>
                        <a:latin typeface="Calibri" panose="020F0502020204030204" pitchFamily="34" charset="0"/>
                      </a:endParaRPr>
                    </a:p>
                  </a:txBody>
                  <a:tcPr marL="9429" marR="9429" marT="9429" marB="0" anchor="b"/>
                </a:tc>
                <a:tc>
                  <a:txBody>
                    <a:bodyPr/>
                    <a:lstStyle/>
                    <a:p>
                      <a:pPr algn="l" fontAlgn="b"/>
                      <a:r>
                        <a:rPr lang="nl-NL" sz="1200" u="none" strike="noStrike">
                          <a:effectLst/>
                        </a:rPr>
                        <a:t>Onderzoek hersenzenuwen</a:t>
                      </a:r>
                      <a:endParaRPr lang="nl-NL" sz="1200" b="0" i="0" u="none" strike="noStrike">
                        <a:solidFill>
                          <a:srgbClr val="000000"/>
                        </a:solidFill>
                        <a:effectLst/>
                        <a:latin typeface="Calibri" panose="020F0502020204030204" pitchFamily="34" charset="0"/>
                      </a:endParaRPr>
                    </a:p>
                  </a:txBody>
                  <a:tcPr marL="9429" marR="9429" marT="9429" marB="0" anchor="b"/>
                </a:tc>
                <a:tc>
                  <a:txBody>
                    <a:bodyPr/>
                    <a:lstStyle/>
                    <a:p>
                      <a:pPr algn="r" fontAlgn="b"/>
                      <a:r>
                        <a:rPr lang="nl-NL" sz="1200" u="none" strike="noStrike" dirty="0">
                          <a:effectLst/>
                        </a:rPr>
                        <a:t>1</a:t>
                      </a:r>
                      <a:endParaRPr lang="nl-NL" sz="1200" b="0" i="0" u="none" strike="noStrike" dirty="0">
                        <a:solidFill>
                          <a:srgbClr val="000000"/>
                        </a:solidFill>
                        <a:effectLst/>
                        <a:latin typeface="Calibri" panose="020F0502020204030204" pitchFamily="34" charset="0"/>
                      </a:endParaRPr>
                    </a:p>
                  </a:txBody>
                  <a:tcPr marL="9429" marR="9429" marT="9429" marB="0" anchor="b"/>
                </a:tc>
                <a:extLst>
                  <a:ext uri="{0D108BD9-81ED-4DB2-BD59-A6C34878D82A}">
                    <a16:rowId xmlns:a16="http://schemas.microsoft.com/office/drawing/2014/main" val="1884410711"/>
                  </a:ext>
                </a:extLst>
              </a:tr>
              <a:tr h="237299">
                <a:tc>
                  <a:txBody>
                    <a:bodyPr/>
                    <a:lstStyle/>
                    <a:p>
                      <a:pPr algn="r" fontAlgn="b"/>
                      <a:r>
                        <a:rPr lang="nl-NL" sz="1200" u="none" strike="noStrike">
                          <a:effectLst/>
                        </a:rPr>
                        <a:t>16</a:t>
                      </a:r>
                      <a:endParaRPr lang="nl-NL" sz="1200" b="0" i="0" u="none" strike="noStrike">
                        <a:solidFill>
                          <a:srgbClr val="000000"/>
                        </a:solidFill>
                        <a:effectLst/>
                        <a:latin typeface="Calibri" panose="020F0502020204030204" pitchFamily="34" charset="0"/>
                      </a:endParaRPr>
                    </a:p>
                  </a:txBody>
                  <a:tcPr marL="9429" marR="9429" marT="9429" marB="0" anchor="b"/>
                </a:tc>
                <a:tc>
                  <a:txBody>
                    <a:bodyPr/>
                    <a:lstStyle/>
                    <a:p>
                      <a:pPr algn="l" fontAlgn="b"/>
                      <a:r>
                        <a:rPr lang="nl-NL" sz="1200" u="none" strike="noStrike">
                          <a:effectLst/>
                        </a:rPr>
                        <a:t>Onderzoek meningeale prikkeling</a:t>
                      </a:r>
                      <a:endParaRPr lang="nl-NL" sz="1200" b="0" i="0" u="none" strike="noStrike">
                        <a:solidFill>
                          <a:srgbClr val="000000"/>
                        </a:solidFill>
                        <a:effectLst/>
                        <a:latin typeface="Calibri" panose="020F0502020204030204" pitchFamily="34" charset="0"/>
                      </a:endParaRPr>
                    </a:p>
                  </a:txBody>
                  <a:tcPr marL="9429" marR="9429" marT="9429" marB="0" anchor="b"/>
                </a:tc>
                <a:tc>
                  <a:txBody>
                    <a:bodyPr/>
                    <a:lstStyle/>
                    <a:p>
                      <a:pPr algn="r" fontAlgn="b"/>
                      <a:r>
                        <a:rPr lang="nl-NL" sz="1200" u="none" strike="noStrike" dirty="0">
                          <a:effectLst/>
                        </a:rPr>
                        <a:t>1</a:t>
                      </a:r>
                      <a:endParaRPr lang="nl-NL" sz="1200" b="0" i="0" u="none" strike="noStrike" dirty="0">
                        <a:solidFill>
                          <a:srgbClr val="000000"/>
                        </a:solidFill>
                        <a:effectLst/>
                        <a:latin typeface="Calibri" panose="020F0502020204030204" pitchFamily="34" charset="0"/>
                      </a:endParaRPr>
                    </a:p>
                  </a:txBody>
                  <a:tcPr marL="9429" marR="9429" marT="9429" marB="0" anchor="b"/>
                </a:tc>
                <a:extLst>
                  <a:ext uri="{0D108BD9-81ED-4DB2-BD59-A6C34878D82A}">
                    <a16:rowId xmlns:a16="http://schemas.microsoft.com/office/drawing/2014/main" val="3207257468"/>
                  </a:ext>
                </a:extLst>
              </a:tr>
              <a:tr h="237299">
                <a:tc>
                  <a:txBody>
                    <a:bodyPr/>
                    <a:lstStyle/>
                    <a:p>
                      <a:pPr algn="r" fontAlgn="b"/>
                      <a:r>
                        <a:rPr lang="nl-NL" sz="1200" u="none" strike="noStrike">
                          <a:effectLst/>
                        </a:rPr>
                        <a:t>17</a:t>
                      </a:r>
                      <a:endParaRPr lang="nl-NL" sz="1200" b="0" i="0" u="none" strike="noStrike">
                        <a:solidFill>
                          <a:srgbClr val="000000"/>
                        </a:solidFill>
                        <a:effectLst/>
                        <a:latin typeface="Calibri" panose="020F0502020204030204" pitchFamily="34" charset="0"/>
                      </a:endParaRPr>
                    </a:p>
                  </a:txBody>
                  <a:tcPr marL="9429" marR="9429" marT="9429" marB="0" anchor="b"/>
                </a:tc>
                <a:tc>
                  <a:txBody>
                    <a:bodyPr/>
                    <a:lstStyle/>
                    <a:p>
                      <a:pPr algn="l" fontAlgn="b"/>
                      <a:r>
                        <a:rPr lang="nl-NL" sz="1200" u="none" strike="noStrike">
                          <a:effectLst/>
                        </a:rPr>
                        <a:t>Onderzoek hals (larynx, trachea)</a:t>
                      </a:r>
                      <a:endParaRPr lang="nl-NL" sz="1200" b="0" i="0" u="none" strike="noStrike">
                        <a:solidFill>
                          <a:srgbClr val="000000"/>
                        </a:solidFill>
                        <a:effectLst/>
                        <a:latin typeface="Calibri" panose="020F0502020204030204" pitchFamily="34" charset="0"/>
                      </a:endParaRPr>
                    </a:p>
                  </a:txBody>
                  <a:tcPr marL="9429" marR="9429" marT="9429" marB="0" anchor="b"/>
                </a:tc>
                <a:tc>
                  <a:txBody>
                    <a:bodyPr/>
                    <a:lstStyle/>
                    <a:p>
                      <a:pPr algn="r" fontAlgn="b"/>
                      <a:r>
                        <a:rPr lang="nl-NL" sz="1200" u="none" strike="noStrike" dirty="0">
                          <a:effectLst/>
                        </a:rPr>
                        <a:t>0,75</a:t>
                      </a:r>
                      <a:endParaRPr lang="nl-NL" sz="1200" b="0" i="0" u="none" strike="noStrike" dirty="0">
                        <a:solidFill>
                          <a:srgbClr val="000000"/>
                        </a:solidFill>
                        <a:effectLst/>
                        <a:latin typeface="Calibri" panose="020F0502020204030204" pitchFamily="34" charset="0"/>
                      </a:endParaRPr>
                    </a:p>
                  </a:txBody>
                  <a:tcPr marL="9429" marR="9429" marT="9429" marB="0" anchor="b"/>
                </a:tc>
                <a:extLst>
                  <a:ext uri="{0D108BD9-81ED-4DB2-BD59-A6C34878D82A}">
                    <a16:rowId xmlns:a16="http://schemas.microsoft.com/office/drawing/2014/main" val="330584673"/>
                  </a:ext>
                </a:extLst>
              </a:tr>
              <a:tr h="237299">
                <a:tc>
                  <a:txBody>
                    <a:bodyPr/>
                    <a:lstStyle/>
                    <a:p>
                      <a:pPr algn="r" fontAlgn="b"/>
                      <a:r>
                        <a:rPr lang="nl-NL" sz="1200" u="none" strike="noStrike">
                          <a:effectLst/>
                        </a:rPr>
                        <a:t>18</a:t>
                      </a:r>
                      <a:endParaRPr lang="nl-NL" sz="1200" b="0" i="0" u="none" strike="noStrike">
                        <a:solidFill>
                          <a:srgbClr val="000000"/>
                        </a:solidFill>
                        <a:effectLst/>
                        <a:latin typeface="Calibri" panose="020F0502020204030204" pitchFamily="34" charset="0"/>
                      </a:endParaRPr>
                    </a:p>
                  </a:txBody>
                  <a:tcPr marL="9429" marR="9429" marT="9429" marB="0" anchor="b"/>
                </a:tc>
                <a:tc>
                  <a:txBody>
                    <a:bodyPr/>
                    <a:lstStyle/>
                    <a:p>
                      <a:pPr algn="l" fontAlgn="b"/>
                      <a:r>
                        <a:rPr lang="nl-NL" sz="1200" u="none" strike="noStrike">
                          <a:effectLst/>
                        </a:rPr>
                        <a:t>Onderzoek longen (inspectie, palpatie,percussie, auscultatie)</a:t>
                      </a:r>
                      <a:endParaRPr lang="nl-NL" sz="1200" b="0" i="0" u="none" strike="noStrike">
                        <a:solidFill>
                          <a:srgbClr val="000000"/>
                        </a:solidFill>
                        <a:effectLst/>
                        <a:latin typeface="Calibri" panose="020F0502020204030204" pitchFamily="34" charset="0"/>
                      </a:endParaRPr>
                    </a:p>
                  </a:txBody>
                  <a:tcPr marL="9429" marR="9429" marT="9429" marB="0" anchor="b"/>
                </a:tc>
                <a:tc>
                  <a:txBody>
                    <a:bodyPr/>
                    <a:lstStyle/>
                    <a:p>
                      <a:pPr algn="r" fontAlgn="b"/>
                      <a:r>
                        <a:rPr lang="nl-NL" sz="1200" u="none" strike="noStrike" dirty="0">
                          <a:effectLst/>
                        </a:rPr>
                        <a:t>1</a:t>
                      </a:r>
                      <a:endParaRPr lang="nl-NL" sz="1200" b="0" i="0" u="none" strike="noStrike" dirty="0">
                        <a:solidFill>
                          <a:srgbClr val="000000"/>
                        </a:solidFill>
                        <a:effectLst/>
                        <a:latin typeface="Calibri" panose="020F0502020204030204" pitchFamily="34" charset="0"/>
                      </a:endParaRPr>
                    </a:p>
                  </a:txBody>
                  <a:tcPr marL="9429" marR="9429" marT="9429" marB="0" anchor="b"/>
                </a:tc>
                <a:extLst>
                  <a:ext uri="{0D108BD9-81ED-4DB2-BD59-A6C34878D82A}">
                    <a16:rowId xmlns:a16="http://schemas.microsoft.com/office/drawing/2014/main" val="4230119186"/>
                  </a:ext>
                </a:extLst>
              </a:tr>
              <a:tr h="237299">
                <a:tc>
                  <a:txBody>
                    <a:bodyPr/>
                    <a:lstStyle/>
                    <a:p>
                      <a:pPr algn="r" fontAlgn="b"/>
                      <a:r>
                        <a:rPr lang="nl-NL" sz="1200" u="none" strike="noStrike">
                          <a:effectLst/>
                        </a:rPr>
                        <a:t>19</a:t>
                      </a:r>
                      <a:endParaRPr lang="nl-NL" sz="1200" b="0" i="0" u="none" strike="noStrike">
                        <a:solidFill>
                          <a:srgbClr val="000000"/>
                        </a:solidFill>
                        <a:effectLst/>
                        <a:latin typeface="Calibri" panose="020F0502020204030204" pitchFamily="34" charset="0"/>
                      </a:endParaRPr>
                    </a:p>
                  </a:txBody>
                  <a:tcPr marL="9429" marR="9429" marT="9429" marB="0" anchor="b"/>
                </a:tc>
                <a:tc>
                  <a:txBody>
                    <a:bodyPr/>
                    <a:lstStyle/>
                    <a:p>
                      <a:pPr algn="l" fontAlgn="b"/>
                      <a:r>
                        <a:rPr lang="nl-NL" sz="1200" u="none" strike="noStrike">
                          <a:effectLst/>
                        </a:rPr>
                        <a:t>Onderzoek schildklier (inspectie, palpatie)</a:t>
                      </a:r>
                      <a:endParaRPr lang="nl-NL" sz="1200" b="0" i="0" u="none" strike="noStrike">
                        <a:solidFill>
                          <a:srgbClr val="000000"/>
                        </a:solidFill>
                        <a:effectLst/>
                        <a:latin typeface="Calibri" panose="020F0502020204030204" pitchFamily="34" charset="0"/>
                      </a:endParaRPr>
                    </a:p>
                  </a:txBody>
                  <a:tcPr marL="9429" marR="9429" marT="9429" marB="0" anchor="b"/>
                </a:tc>
                <a:tc>
                  <a:txBody>
                    <a:bodyPr/>
                    <a:lstStyle/>
                    <a:p>
                      <a:pPr algn="r" fontAlgn="b"/>
                      <a:r>
                        <a:rPr lang="nl-NL" sz="1200" u="none" strike="noStrike" dirty="0">
                          <a:effectLst/>
                        </a:rPr>
                        <a:t>0,5</a:t>
                      </a:r>
                      <a:endParaRPr lang="nl-NL" sz="1200" b="0" i="0" u="none" strike="noStrike" dirty="0">
                        <a:solidFill>
                          <a:srgbClr val="000000"/>
                        </a:solidFill>
                        <a:effectLst/>
                        <a:latin typeface="Calibri" panose="020F0502020204030204" pitchFamily="34" charset="0"/>
                      </a:endParaRPr>
                    </a:p>
                  </a:txBody>
                  <a:tcPr marL="9429" marR="9429" marT="9429" marB="0" anchor="b"/>
                </a:tc>
                <a:extLst>
                  <a:ext uri="{0D108BD9-81ED-4DB2-BD59-A6C34878D82A}">
                    <a16:rowId xmlns:a16="http://schemas.microsoft.com/office/drawing/2014/main" val="3111358802"/>
                  </a:ext>
                </a:extLst>
              </a:tr>
              <a:tr h="237299">
                <a:tc>
                  <a:txBody>
                    <a:bodyPr/>
                    <a:lstStyle/>
                    <a:p>
                      <a:pPr algn="r" fontAlgn="b"/>
                      <a:r>
                        <a:rPr lang="nl-NL" sz="1200" u="none" strike="noStrike">
                          <a:effectLst/>
                        </a:rPr>
                        <a:t>20</a:t>
                      </a:r>
                      <a:endParaRPr lang="nl-NL" sz="1200" b="0" i="0" u="none" strike="noStrike">
                        <a:solidFill>
                          <a:srgbClr val="000000"/>
                        </a:solidFill>
                        <a:effectLst/>
                        <a:latin typeface="Calibri" panose="020F0502020204030204" pitchFamily="34" charset="0"/>
                      </a:endParaRPr>
                    </a:p>
                  </a:txBody>
                  <a:tcPr marL="9429" marR="9429" marT="9429" marB="0" anchor="b"/>
                </a:tc>
                <a:tc>
                  <a:txBody>
                    <a:bodyPr/>
                    <a:lstStyle/>
                    <a:p>
                      <a:pPr algn="l" fontAlgn="b"/>
                      <a:r>
                        <a:rPr lang="nl-NL" sz="1200" u="none" strike="noStrike">
                          <a:effectLst/>
                        </a:rPr>
                        <a:t>Inspectie (habitus, secundaire geslachtskenmerken</a:t>
                      </a:r>
                      <a:endParaRPr lang="nl-NL" sz="1200" b="0" i="0" u="none" strike="noStrike">
                        <a:solidFill>
                          <a:srgbClr val="000000"/>
                        </a:solidFill>
                        <a:effectLst/>
                        <a:latin typeface="Calibri" panose="020F0502020204030204" pitchFamily="34" charset="0"/>
                      </a:endParaRPr>
                    </a:p>
                  </a:txBody>
                  <a:tcPr marL="9429" marR="9429" marT="9429" marB="0" anchor="b"/>
                </a:tc>
                <a:tc>
                  <a:txBody>
                    <a:bodyPr/>
                    <a:lstStyle/>
                    <a:p>
                      <a:pPr algn="r" fontAlgn="b"/>
                      <a:r>
                        <a:rPr lang="nl-NL" sz="1200" u="none" strike="noStrike" dirty="0">
                          <a:effectLst/>
                        </a:rPr>
                        <a:t>0,75</a:t>
                      </a:r>
                      <a:endParaRPr lang="nl-NL" sz="1200" b="0" i="0" u="none" strike="noStrike" dirty="0">
                        <a:solidFill>
                          <a:srgbClr val="000000"/>
                        </a:solidFill>
                        <a:effectLst/>
                        <a:latin typeface="Calibri" panose="020F0502020204030204" pitchFamily="34" charset="0"/>
                      </a:endParaRPr>
                    </a:p>
                  </a:txBody>
                  <a:tcPr marL="9429" marR="9429" marT="9429" marB="0" anchor="b"/>
                </a:tc>
                <a:extLst>
                  <a:ext uri="{0D108BD9-81ED-4DB2-BD59-A6C34878D82A}">
                    <a16:rowId xmlns:a16="http://schemas.microsoft.com/office/drawing/2014/main" val="1337762029"/>
                  </a:ext>
                </a:extLst>
              </a:tr>
              <a:tr h="237299">
                <a:tc>
                  <a:txBody>
                    <a:bodyPr/>
                    <a:lstStyle/>
                    <a:p>
                      <a:pPr algn="r" fontAlgn="b"/>
                      <a:r>
                        <a:rPr lang="nl-NL" sz="1200" u="none" strike="noStrike">
                          <a:effectLst/>
                        </a:rPr>
                        <a:t>21</a:t>
                      </a:r>
                      <a:endParaRPr lang="nl-NL" sz="1200" b="0" i="0" u="none" strike="noStrike">
                        <a:solidFill>
                          <a:srgbClr val="000000"/>
                        </a:solidFill>
                        <a:effectLst/>
                        <a:latin typeface="Calibri" panose="020F0502020204030204" pitchFamily="34" charset="0"/>
                      </a:endParaRPr>
                    </a:p>
                  </a:txBody>
                  <a:tcPr marL="9429" marR="9429" marT="9429" marB="0" anchor="b"/>
                </a:tc>
                <a:tc>
                  <a:txBody>
                    <a:bodyPr/>
                    <a:lstStyle/>
                    <a:p>
                      <a:pPr algn="l" fontAlgn="b"/>
                      <a:r>
                        <a:rPr lang="nl-NL" sz="1200" u="none" strike="noStrike">
                          <a:effectLst/>
                        </a:rPr>
                        <a:t>Speculum onderzoek, VT en bimanueel onderzoek</a:t>
                      </a:r>
                      <a:endParaRPr lang="nl-NL" sz="1200" b="0" i="0" u="none" strike="noStrike">
                        <a:solidFill>
                          <a:srgbClr val="000000"/>
                        </a:solidFill>
                        <a:effectLst/>
                        <a:latin typeface="Calibri" panose="020F0502020204030204" pitchFamily="34" charset="0"/>
                      </a:endParaRPr>
                    </a:p>
                  </a:txBody>
                  <a:tcPr marL="9429" marR="9429" marT="9429" marB="0" anchor="b"/>
                </a:tc>
                <a:tc>
                  <a:txBody>
                    <a:bodyPr/>
                    <a:lstStyle/>
                    <a:p>
                      <a:pPr algn="r" fontAlgn="b"/>
                      <a:r>
                        <a:rPr lang="nl-NL" sz="1200" u="none" strike="noStrike" dirty="0">
                          <a:effectLst/>
                        </a:rPr>
                        <a:t>0,25</a:t>
                      </a:r>
                      <a:endParaRPr lang="nl-NL" sz="1200" b="0" i="0" u="none" strike="noStrike" dirty="0">
                        <a:solidFill>
                          <a:srgbClr val="000000"/>
                        </a:solidFill>
                        <a:effectLst/>
                        <a:latin typeface="Calibri" panose="020F0502020204030204" pitchFamily="34" charset="0"/>
                      </a:endParaRPr>
                    </a:p>
                  </a:txBody>
                  <a:tcPr marL="9429" marR="9429" marT="9429" marB="0" anchor="b"/>
                </a:tc>
                <a:extLst>
                  <a:ext uri="{0D108BD9-81ED-4DB2-BD59-A6C34878D82A}">
                    <a16:rowId xmlns:a16="http://schemas.microsoft.com/office/drawing/2014/main" val="1112183459"/>
                  </a:ext>
                </a:extLst>
              </a:tr>
              <a:tr h="237299">
                <a:tc>
                  <a:txBody>
                    <a:bodyPr/>
                    <a:lstStyle/>
                    <a:p>
                      <a:pPr algn="r" fontAlgn="b"/>
                      <a:r>
                        <a:rPr lang="nl-NL" sz="1200" u="none" strike="noStrike">
                          <a:effectLst/>
                        </a:rPr>
                        <a:t>22</a:t>
                      </a:r>
                      <a:endParaRPr lang="nl-NL" sz="1200" b="0" i="0" u="none" strike="noStrike">
                        <a:solidFill>
                          <a:srgbClr val="000000"/>
                        </a:solidFill>
                        <a:effectLst/>
                        <a:latin typeface="Calibri" panose="020F0502020204030204" pitchFamily="34" charset="0"/>
                      </a:endParaRPr>
                    </a:p>
                  </a:txBody>
                  <a:tcPr marL="9429" marR="9429" marT="9429" marB="0" anchor="b"/>
                </a:tc>
                <a:tc>
                  <a:txBody>
                    <a:bodyPr/>
                    <a:lstStyle/>
                    <a:p>
                      <a:pPr algn="l" fontAlgn="b"/>
                      <a:r>
                        <a:rPr lang="nl-NL" sz="1200" u="none" strike="noStrike">
                          <a:effectLst/>
                        </a:rPr>
                        <a:t>Onderzoek uitwendige geslachtsorganen( transilluminatie) en anogenitale regio inclusief regionale lymfklieren</a:t>
                      </a:r>
                      <a:endParaRPr lang="nl-NL" sz="1200" b="0" i="0" u="none" strike="noStrike">
                        <a:solidFill>
                          <a:srgbClr val="000000"/>
                        </a:solidFill>
                        <a:effectLst/>
                        <a:latin typeface="Calibri" panose="020F0502020204030204" pitchFamily="34" charset="0"/>
                      </a:endParaRPr>
                    </a:p>
                  </a:txBody>
                  <a:tcPr marL="9429" marR="9429" marT="9429" marB="0" anchor="b"/>
                </a:tc>
                <a:tc>
                  <a:txBody>
                    <a:bodyPr/>
                    <a:lstStyle/>
                    <a:p>
                      <a:pPr algn="r" fontAlgn="b"/>
                      <a:r>
                        <a:rPr lang="nl-NL" sz="1200" u="none" strike="noStrike" dirty="0">
                          <a:effectLst/>
                        </a:rPr>
                        <a:t>0,25</a:t>
                      </a:r>
                      <a:endParaRPr lang="nl-NL" sz="1200" b="0" i="0" u="none" strike="noStrike" dirty="0">
                        <a:solidFill>
                          <a:srgbClr val="000000"/>
                        </a:solidFill>
                        <a:effectLst/>
                        <a:latin typeface="Calibri" panose="020F0502020204030204" pitchFamily="34" charset="0"/>
                      </a:endParaRPr>
                    </a:p>
                  </a:txBody>
                  <a:tcPr marL="9429" marR="9429" marT="9429" marB="0" anchor="b"/>
                </a:tc>
                <a:extLst>
                  <a:ext uri="{0D108BD9-81ED-4DB2-BD59-A6C34878D82A}">
                    <a16:rowId xmlns:a16="http://schemas.microsoft.com/office/drawing/2014/main" val="549611514"/>
                  </a:ext>
                </a:extLst>
              </a:tr>
              <a:tr h="237299">
                <a:tc>
                  <a:txBody>
                    <a:bodyPr/>
                    <a:lstStyle/>
                    <a:p>
                      <a:pPr algn="r" fontAlgn="b"/>
                      <a:r>
                        <a:rPr lang="nl-NL" sz="1200" u="none" strike="noStrike">
                          <a:effectLst/>
                        </a:rPr>
                        <a:t>23</a:t>
                      </a:r>
                      <a:endParaRPr lang="nl-NL" sz="1200" b="0" i="0" u="none" strike="noStrike">
                        <a:solidFill>
                          <a:srgbClr val="000000"/>
                        </a:solidFill>
                        <a:effectLst/>
                        <a:latin typeface="Calibri" panose="020F0502020204030204" pitchFamily="34" charset="0"/>
                      </a:endParaRPr>
                    </a:p>
                  </a:txBody>
                  <a:tcPr marL="9429" marR="9429" marT="9429" marB="0" anchor="b"/>
                </a:tc>
                <a:tc>
                  <a:txBody>
                    <a:bodyPr/>
                    <a:lstStyle/>
                    <a:p>
                      <a:pPr algn="l" fontAlgn="b"/>
                      <a:r>
                        <a:rPr lang="nl-NL" sz="1200" u="none" strike="noStrike">
                          <a:effectLst/>
                        </a:rPr>
                        <a:t>Injectie sc/iv/im</a:t>
                      </a:r>
                      <a:endParaRPr lang="nl-NL" sz="1200" b="0" i="0" u="none" strike="noStrike">
                        <a:solidFill>
                          <a:srgbClr val="000000"/>
                        </a:solidFill>
                        <a:effectLst/>
                        <a:latin typeface="Calibri" panose="020F0502020204030204" pitchFamily="34" charset="0"/>
                      </a:endParaRPr>
                    </a:p>
                  </a:txBody>
                  <a:tcPr marL="9429" marR="9429" marT="9429" marB="0" anchor="b"/>
                </a:tc>
                <a:tc>
                  <a:txBody>
                    <a:bodyPr/>
                    <a:lstStyle/>
                    <a:p>
                      <a:pPr algn="r" fontAlgn="b"/>
                      <a:r>
                        <a:rPr lang="nl-NL" sz="1200" u="none" strike="noStrike" dirty="0">
                          <a:effectLst/>
                        </a:rPr>
                        <a:t>0,5</a:t>
                      </a:r>
                      <a:endParaRPr lang="nl-NL" sz="1200" b="0" i="0" u="none" strike="noStrike" dirty="0">
                        <a:solidFill>
                          <a:srgbClr val="000000"/>
                        </a:solidFill>
                        <a:effectLst/>
                        <a:latin typeface="Calibri" panose="020F0502020204030204" pitchFamily="34" charset="0"/>
                      </a:endParaRPr>
                    </a:p>
                  </a:txBody>
                  <a:tcPr marL="9429" marR="9429" marT="9429" marB="0" anchor="b"/>
                </a:tc>
                <a:extLst>
                  <a:ext uri="{0D108BD9-81ED-4DB2-BD59-A6C34878D82A}">
                    <a16:rowId xmlns:a16="http://schemas.microsoft.com/office/drawing/2014/main" val="24148365"/>
                  </a:ext>
                </a:extLst>
              </a:tr>
            </a:tbl>
          </a:graphicData>
        </a:graphic>
      </p:graphicFrame>
    </p:spTree>
    <p:extLst>
      <p:ext uri="{BB962C8B-B14F-4D97-AF65-F5344CB8AC3E}">
        <p14:creationId xmlns:p14="http://schemas.microsoft.com/office/powerpoint/2010/main" val="25906680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p:cNvSpPr>
            <a:spLocks noGrp="1"/>
          </p:cNvSpPr>
          <p:nvPr>
            <p:ph type="ftr" sz="quarter" idx="11"/>
          </p:nvPr>
        </p:nvSpPr>
        <p:spPr/>
        <p:txBody>
          <a:bodyPr/>
          <a:lstStyle/>
          <a:p>
            <a:r>
              <a:rPr lang="nl-NL"/>
              <a:t>&lt;voettekst, aanpassen via Invoegen -&gt; Koptekst en voettekst&gt;</a:t>
            </a:r>
            <a:endParaRPr lang="nl-NL" dirty="0"/>
          </a:p>
        </p:txBody>
      </p:sp>
      <p:sp>
        <p:nvSpPr>
          <p:cNvPr id="3" name="Tijdelijke aanduiding voor dianummer 2"/>
          <p:cNvSpPr>
            <a:spLocks noGrp="1"/>
          </p:cNvSpPr>
          <p:nvPr>
            <p:ph type="sldNum" sz="quarter" idx="12"/>
          </p:nvPr>
        </p:nvSpPr>
        <p:spPr/>
        <p:txBody>
          <a:bodyPr/>
          <a:lstStyle/>
          <a:p>
            <a:fld id="{4D8A6874-5530-004C-9748-CB666A561DD5}" type="slidenum">
              <a:rPr lang="nl-NL" smtClean="0"/>
              <a:t>11</a:t>
            </a:fld>
            <a:endParaRPr lang="nl-NL"/>
          </a:p>
        </p:txBody>
      </p:sp>
      <p:pic>
        <p:nvPicPr>
          <p:cNvPr id="4" name="Picture 3" descr="https://i2.wp.com/www.stemlynsblog.org/wp-content/uploads/2015/11/miller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5446" y="872502"/>
            <a:ext cx="4066643" cy="3349365"/>
          </a:xfrm>
          <a:prstGeom prst="rect">
            <a:avLst/>
          </a:prstGeom>
          <a:noFill/>
          <a:ln w="76200">
            <a:solidFill>
              <a:srgbClr val="92D050"/>
            </a:solidFill>
          </a:ln>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a:stretch>
            <a:fillRect/>
          </a:stretch>
        </p:blipFill>
        <p:spPr>
          <a:xfrm>
            <a:off x="169333" y="872502"/>
            <a:ext cx="4619871" cy="2909276"/>
          </a:xfrm>
          <a:prstGeom prst="rect">
            <a:avLst/>
          </a:prstGeom>
          <a:ln w="76200">
            <a:solidFill>
              <a:srgbClr val="92D050"/>
            </a:solidFill>
          </a:ln>
        </p:spPr>
      </p:pic>
      <p:sp>
        <p:nvSpPr>
          <p:cNvPr id="6" name="Rechthoek 5"/>
          <p:cNvSpPr/>
          <p:nvPr/>
        </p:nvSpPr>
        <p:spPr>
          <a:xfrm>
            <a:off x="4885446" y="4452699"/>
            <a:ext cx="2476255" cy="461665"/>
          </a:xfrm>
          <a:prstGeom prst="rect">
            <a:avLst/>
          </a:prstGeom>
        </p:spPr>
        <p:txBody>
          <a:bodyPr wrap="none">
            <a:spAutoFit/>
          </a:bodyPr>
          <a:lstStyle/>
          <a:p>
            <a:pPr algn="ctr"/>
            <a:r>
              <a:rPr lang="nl-NL" sz="2400" dirty="0" err="1">
                <a:solidFill>
                  <a:schemeClr val="accent1"/>
                </a:solidFill>
                <a:latin typeface="Palatino Linotype" panose="02040502050505030304" pitchFamily="18" charset="0"/>
              </a:rPr>
              <a:t>Miller’s</a:t>
            </a:r>
            <a:r>
              <a:rPr lang="nl-NL" sz="2400" dirty="0">
                <a:solidFill>
                  <a:schemeClr val="accent1"/>
                </a:solidFill>
                <a:latin typeface="Palatino Linotype" panose="02040502050505030304" pitchFamily="18" charset="0"/>
              </a:rPr>
              <a:t> </a:t>
            </a:r>
            <a:r>
              <a:rPr lang="nl-NL" sz="2400" dirty="0" err="1">
                <a:solidFill>
                  <a:schemeClr val="accent1"/>
                </a:solidFill>
                <a:latin typeface="Palatino Linotype" panose="02040502050505030304" pitchFamily="18" charset="0"/>
              </a:rPr>
              <a:t>Pyramid</a:t>
            </a:r>
            <a:endParaRPr lang="nl-NL" sz="2400" dirty="0">
              <a:solidFill>
                <a:schemeClr val="accent1"/>
              </a:solidFill>
              <a:latin typeface="Palatino Linotype" panose="02040502050505030304" pitchFamily="18" charset="0"/>
            </a:endParaRPr>
          </a:p>
        </p:txBody>
      </p:sp>
      <p:sp>
        <p:nvSpPr>
          <p:cNvPr id="7" name="Rechthoek 6"/>
          <p:cNvSpPr/>
          <p:nvPr/>
        </p:nvSpPr>
        <p:spPr>
          <a:xfrm>
            <a:off x="125731" y="3991034"/>
            <a:ext cx="1659813" cy="461665"/>
          </a:xfrm>
          <a:prstGeom prst="rect">
            <a:avLst/>
          </a:prstGeom>
        </p:spPr>
        <p:txBody>
          <a:bodyPr wrap="none">
            <a:spAutoFit/>
          </a:bodyPr>
          <a:lstStyle/>
          <a:p>
            <a:pPr algn="ctr"/>
            <a:r>
              <a:rPr lang="nl-NL" sz="2400" dirty="0">
                <a:solidFill>
                  <a:schemeClr val="accent1"/>
                </a:solidFill>
                <a:latin typeface="Palatino Linotype" panose="02040502050505030304" pitchFamily="18" charset="0"/>
              </a:rPr>
              <a:t>Awareness</a:t>
            </a:r>
          </a:p>
        </p:txBody>
      </p:sp>
    </p:spTree>
    <p:extLst>
      <p:ext uri="{BB962C8B-B14F-4D97-AF65-F5344CB8AC3E}">
        <p14:creationId xmlns:p14="http://schemas.microsoft.com/office/powerpoint/2010/main" val="3721167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p:cNvSpPr>
            <a:spLocks noGrp="1"/>
          </p:cNvSpPr>
          <p:nvPr>
            <p:ph type="ftr" sz="quarter" idx="11"/>
          </p:nvPr>
        </p:nvSpPr>
        <p:spPr/>
        <p:txBody>
          <a:bodyPr/>
          <a:lstStyle/>
          <a:p>
            <a:r>
              <a:rPr lang="nl-NL"/>
              <a:t>&lt;voettekst, aanpassen via Invoegen -&gt; Koptekst en voettekst&gt;</a:t>
            </a:r>
            <a:endParaRPr lang="nl-NL" dirty="0"/>
          </a:p>
        </p:txBody>
      </p:sp>
      <p:sp>
        <p:nvSpPr>
          <p:cNvPr id="3" name="Tijdelijke aanduiding voor dianummer 2"/>
          <p:cNvSpPr>
            <a:spLocks noGrp="1"/>
          </p:cNvSpPr>
          <p:nvPr>
            <p:ph type="sldNum" sz="quarter" idx="12"/>
          </p:nvPr>
        </p:nvSpPr>
        <p:spPr/>
        <p:txBody>
          <a:bodyPr/>
          <a:lstStyle/>
          <a:p>
            <a:fld id="{4D8A6874-5530-004C-9748-CB666A561DD5}" type="slidenum">
              <a:rPr lang="nl-NL" smtClean="0"/>
              <a:t>12</a:t>
            </a:fld>
            <a:endParaRPr lang="nl-NL"/>
          </a:p>
        </p:txBody>
      </p:sp>
      <p:sp>
        <p:nvSpPr>
          <p:cNvPr id="4" name="Rechthoek 3"/>
          <p:cNvSpPr/>
          <p:nvPr/>
        </p:nvSpPr>
        <p:spPr>
          <a:xfrm>
            <a:off x="735614" y="913445"/>
            <a:ext cx="7584297" cy="584775"/>
          </a:xfrm>
          <a:prstGeom prst="rect">
            <a:avLst/>
          </a:prstGeom>
        </p:spPr>
        <p:txBody>
          <a:bodyPr wrap="square">
            <a:spAutoFit/>
          </a:bodyPr>
          <a:lstStyle/>
          <a:p>
            <a:r>
              <a:rPr lang="nl-NL" sz="3200" b="1" dirty="0">
                <a:solidFill>
                  <a:schemeClr val="accent1"/>
                </a:solidFill>
                <a:latin typeface="Palatino Linotype" panose="02040502050505030304" pitchFamily="18" charset="0"/>
              </a:rPr>
              <a:t>De Wegwijzer voor </a:t>
            </a:r>
            <a:r>
              <a:rPr lang="nl-NL" sz="3200" b="1" dirty="0" err="1">
                <a:solidFill>
                  <a:schemeClr val="accent1"/>
                </a:solidFill>
                <a:latin typeface="Palatino Linotype" panose="02040502050505030304" pitchFamily="18" charset="0"/>
              </a:rPr>
              <a:t>aios</a:t>
            </a:r>
            <a:endParaRPr lang="nl-NL" sz="3200" b="1" dirty="0">
              <a:solidFill>
                <a:schemeClr val="accent1"/>
              </a:solidFill>
              <a:latin typeface="Palatino Linotype" panose="02040502050505030304" pitchFamily="18" charset="0"/>
            </a:endParaRPr>
          </a:p>
        </p:txBody>
      </p:sp>
      <p:sp>
        <p:nvSpPr>
          <p:cNvPr id="5" name="Rechthoek 4"/>
          <p:cNvSpPr/>
          <p:nvPr/>
        </p:nvSpPr>
        <p:spPr>
          <a:xfrm>
            <a:off x="2974230" y="2958685"/>
            <a:ext cx="6033910" cy="2677656"/>
          </a:xfrm>
          <a:prstGeom prst="rect">
            <a:avLst/>
          </a:prstGeom>
        </p:spPr>
        <p:txBody>
          <a:bodyPr wrap="square">
            <a:spAutoFit/>
          </a:bodyPr>
          <a:lstStyle/>
          <a:p>
            <a:pPr marL="342900" indent="-342900">
              <a:buFont typeface="Arial" panose="020B0604020202020204" pitchFamily="34" charset="0"/>
              <a:buChar char="•"/>
            </a:pPr>
            <a:r>
              <a:rPr lang="nl-NL" sz="2400" dirty="0">
                <a:solidFill>
                  <a:schemeClr val="accent1"/>
                </a:solidFill>
                <a:latin typeface="Palatino Linotype" panose="02040502050505030304" pitchFamily="18" charset="0"/>
              </a:rPr>
              <a:t>Inleiding: literatuur verwijzingen, ook digitaal</a:t>
            </a:r>
          </a:p>
          <a:p>
            <a:pPr marL="342900" indent="-342900">
              <a:buFont typeface="Arial" panose="020B0604020202020204" pitchFamily="34" charset="0"/>
              <a:buChar char="•"/>
            </a:pPr>
            <a:r>
              <a:rPr lang="nl-NL" sz="2400" dirty="0">
                <a:solidFill>
                  <a:schemeClr val="accent1"/>
                </a:solidFill>
                <a:latin typeface="Palatino Linotype" panose="02040502050505030304" pitchFamily="18" charset="0"/>
              </a:rPr>
              <a:t>Ruimte voor afspraken per kwartaal, dus per VGB</a:t>
            </a:r>
          </a:p>
          <a:p>
            <a:pPr marL="342900" indent="-342900">
              <a:buFont typeface="Arial" panose="020B0604020202020204" pitchFamily="34" charset="0"/>
              <a:buChar char="•"/>
            </a:pPr>
            <a:r>
              <a:rPr lang="nl-NL" sz="2400" dirty="0">
                <a:solidFill>
                  <a:schemeClr val="accent1"/>
                </a:solidFill>
                <a:latin typeface="Palatino Linotype" panose="02040502050505030304" pitchFamily="18" charset="0"/>
              </a:rPr>
              <a:t>KVB= Korte Vaardigheden Beoordeling</a:t>
            </a:r>
          </a:p>
          <a:p>
            <a:pPr marL="342900" indent="-342900">
              <a:buFont typeface="Arial" panose="020B0604020202020204" pitchFamily="34" charset="0"/>
              <a:buChar char="•"/>
            </a:pPr>
            <a:r>
              <a:rPr lang="nl-NL" sz="2400" dirty="0">
                <a:solidFill>
                  <a:schemeClr val="accent1"/>
                </a:solidFill>
                <a:latin typeface="Palatino Linotype" panose="02040502050505030304" pitchFamily="18" charset="0"/>
              </a:rPr>
              <a:t>Lijst Vaardigheden: diagnostiek en therapie, B(</a:t>
            </a:r>
            <a:r>
              <a:rPr lang="nl-NL" sz="2400" dirty="0" err="1">
                <a:solidFill>
                  <a:schemeClr val="accent1"/>
                </a:solidFill>
                <a:latin typeface="Palatino Linotype" panose="02040502050505030304" pitchFamily="18" charset="0"/>
              </a:rPr>
              <a:t>asis</a:t>
            </a:r>
            <a:r>
              <a:rPr lang="nl-NL" sz="2400" dirty="0">
                <a:solidFill>
                  <a:schemeClr val="accent1"/>
                </a:solidFill>
                <a:latin typeface="Palatino Linotype" panose="02040502050505030304" pitchFamily="18" charset="0"/>
              </a:rPr>
              <a:t>)/F(</a:t>
            </a:r>
            <a:r>
              <a:rPr lang="nl-NL" sz="2400" dirty="0" err="1">
                <a:solidFill>
                  <a:schemeClr val="accent1"/>
                </a:solidFill>
                <a:latin typeface="Palatino Linotype" panose="02040502050505030304" pitchFamily="18" charset="0"/>
              </a:rPr>
              <a:t>acultatief</a:t>
            </a:r>
            <a:r>
              <a:rPr lang="nl-NL" sz="2400" dirty="0">
                <a:solidFill>
                  <a:schemeClr val="accent1"/>
                </a:solidFill>
                <a:latin typeface="Palatino Linotype" panose="02040502050505030304" pitchFamily="18" charset="0"/>
              </a:rPr>
              <a:t>)</a:t>
            </a:r>
          </a:p>
        </p:txBody>
      </p:sp>
      <p:pic>
        <p:nvPicPr>
          <p:cNvPr id="6" name="Tijdelijke aanduiding voor inhoud 11"/>
          <p:cNvPicPr>
            <a:picLocks noChangeAspect="1"/>
          </p:cNvPicPr>
          <p:nvPr/>
        </p:nvPicPr>
        <p:blipFill>
          <a:blip r:embed="rId3"/>
          <a:stretch>
            <a:fillRect/>
          </a:stretch>
        </p:blipFill>
        <p:spPr>
          <a:xfrm>
            <a:off x="-73410" y="2028119"/>
            <a:ext cx="3047640" cy="3951288"/>
          </a:xfrm>
          <a:prstGeom prst="rect">
            <a:avLst/>
          </a:prstGeom>
        </p:spPr>
      </p:pic>
      <p:pic>
        <p:nvPicPr>
          <p:cNvPr id="7" name="Afbeelding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46815" y="477140"/>
            <a:ext cx="3461325" cy="2334789"/>
          </a:xfrm>
          <a:prstGeom prst="rect">
            <a:avLst/>
          </a:prstGeom>
          <a:solidFill>
            <a:schemeClr val="accent1">
              <a:lumMod val="40000"/>
              <a:lumOff val="60000"/>
            </a:schemeClr>
          </a:solidFill>
          <a:ln>
            <a:solidFill>
              <a:schemeClr val="accent1">
                <a:lumMod val="50000"/>
              </a:schemeClr>
            </a:solidFill>
          </a:ln>
        </p:spPr>
      </p:pic>
    </p:spTree>
    <p:extLst>
      <p:ext uri="{BB962C8B-B14F-4D97-AF65-F5344CB8AC3E}">
        <p14:creationId xmlns:p14="http://schemas.microsoft.com/office/powerpoint/2010/main" val="24065357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54756" y="274638"/>
            <a:ext cx="8365066" cy="1143000"/>
          </a:xfrm>
        </p:spPr>
        <p:txBody>
          <a:bodyPr>
            <a:normAutofit/>
          </a:bodyPr>
          <a:lstStyle/>
          <a:p>
            <a:r>
              <a:rPr lang="nl-NL" sz="3200" dirty="0">
                <a:latin typeface="Palatino Linotype" panose="02040502050505030304" pitchFamily="18" charset="0"/>
              </a:rPr>
              <a:t>Lijst Vaardigheden: diagnostiek en therapie</a:t>
            </a:r>
          </a:p>
        </p:txBody>
      </p:sp>
      <p:sp>
        <p:nvSpPr>
          <p:cNvPr id="3" name="Tijdelijke aanduiding voor voettekst 2"/>
          <p:cNvSpPr>
            <a:spLocks noGrp="1"/>
          </p:cNvSpPr>
          <p:nvPr>
            <p:ph type="ftr" sz="quarter" idx="11"/>
          </p:nvPr>
        </p:nvSpPr>
        <p:spPr/>
        <p:txBody>
          <a:bodyPr/>
          <a:lstStyle/>
          <a:p>
            <a:r>
              <a:rPr lang="nl-NL"/>
              <a:t>&lt;voettekst, aanpassen via Invoegen -&gt; Koptekst en voettekst&gt;</a:t>
            </a:r>
            <a:endParaRPr lang="nl-NL" dirty="0"/>
          </a:p>
        </p:txBody>
      </p:sp>
      <p:sp>
        <p:nvSpPr>
          <p:cNvPr id="4" name="Tijdelijke aanduiding voor dianummer 3"/>
          <p:cNvSpPr>
            <a:spLocks noGrp="1"/>
          </p:cNvSpPr>
          <p:nvPr>
            <p:ph type="sldNum" sz="quarter" idx="12"/>
          </p:nvPr>
        </p:nvSpPr>
        <p:spPr/>
        <p:txBody>
          <a:bodyPr/>
          <a:lstStyle/>
          <a:p>
            <a:fld id="{4D8A6874-5530-004C-9748-CB666A561DD5}" type="slidenum">
              <a:rPr lang="nl-NL" smtClean="0"/>
              <a:t>13</a:t>
            </a:fld>
            <a:endParaRPr lang="nl-NL"/>
          </a:p>
        </p:txBody>
      </p:sp>
      <p:graphicFrame>
        <p:nvGraphicFramePr>
          <p:cNvPr id="5" name="Tabel 4"/>
          <p:cNvGraphicFramePr>
            <a:graphicFrameLocks noGrp="1"/>
          </p:cNvGraphicFramePr>
          <p:nvPr/>
        </p:nvGraphicFramePr>
        <p:xfrm>
          <a:off x="735013" y="1600200"/>
          <a:ext cx="7884875" cy="3960440"/>
        </p:xfrm>
        <a:graphic>
          <a:graphicData uri="http://schemas.openxmlformats.org/drawingml/2006/table">
            <a:tbl>
              <a:tblPr firstRow="1" firstCol="1" bandRow="1"/>
              <a:tblGrid>
                <a:gridCol w="626291">
                  <a:extLst>
                    <a:ext uri="{9D8B030D-6E8A-4147-A177-3AD203B41FA5}">
                      <a16:colId xmlns:a16="http://schemas.microsoft.com/office/drawing/2014/main" val="2356359221"/>
                    </a:ext>
                  </a:extLst>
                </a:gridCol>
                <a:gridCol w="3535307">
                  <a:extLst>
                    <a:ext uri="{9D8B030D-6E8A-4147-A177-3AD203B41FA5}">
                      <a16:colId xmlns:a16="http://schemas.microsoft.com/office/drawing/2014/main" val="2387451245"/>
                    </a:ext>
                  </a:extLst>
                </a:gridCol>
                <a:gridCol w="581147">
                  <a:extLst>
                    <a:ext uri="{9D8B030D-6E8A-4147-A177-3AD203B41FA5}">
                      <a16:colId xmlns:a16="http://schemas.microsoft.com/office/drawing/2014/main" val="720552433"/>
                    </a:ext>
                  </a:extLst>
                </a:gridCol>
                <a:gridCol w="3142130">
                  <a:extLst>
                    <a:ext uri="{9D8B030D-6E8A-4147-A177-3AD203B41FA5}">
                      <a16:colId xmlns:a16="http://schemas.microsoft.com/office/drawing/2014/main" val="2188227594"/>
                    </a:ext>
                  </a:extLst>
                </a:gridCol>
              </a:tblGrid>
              <a:tr h="360040">
                <a:tc>
                  <a:txBody>
                    <a:bodyPr/>
                    <a:lstStyle/>
                    <a:p>
                      <a:pPr>
                        <a:lnSpc>
                          <a:spcPct val="115000"/>
                        </a:lnSpc>
                        <a:spcAft>
                          <a:spcPts val="1000"/>
                        </a:spcAft>
                      </a:pPr>
                      <a:r>
                        <a:rPr lang="nl-NL" sz="1100" b="1" dirty="0">
                          <a:solidFill>
                            <a:srgbClr val="008098"/>
                          </a:solidFill>
                          <a:effectLst/>
                          <a:latin typeface="Arial"/>
                          <a:ea typeface="Calibri"/>
                          <a:cs typeface="Times New Roman"/>
                        </a:rPr>
                        <a:t>Nr.</a:t>
                      </a:r>
                      <a:endParaRPr lang="nl-NL"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nl-NL" sz="1100" b="1">
                          <a:solidFill>
                            <a:srgbClr val="008098"/>
                          </a:solidFill>
                          <a:effectLst/>
                          <a:latin typeface="Arial"/>
                          <a:ea typeface="Calibri"/>
                          <a:cs typeface="Times New Roman"/>
                        </a:rPr>
                        <a:t>Vaardigheid</a:t>
                      </a:r>
                      <a:endParaRPr lang="nl-NL"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nl-NL" sz="1100" b="1" dirty="0">
                          <a:solidFill>
                            <a:srgbClr val="008098"/>
                          </a:solidFill>
                          <a:effectLst/>
                          <a:latin typeface="Arial"/>
                          <a:ea typeface="Calibri"/>
                          <a:cs typeface="Times New Roman"/>
                        </a:rPr>
                        <a:t>B / F</a:t>
                      </a:r>
                      <a:endParaRPr lang="nl-NL"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nl-NL" sz="1100" b="1">
                          <a:solidFill>
                            <a:srgbClr val="008098"/>
                          </a:solidFill>
                          <a:effectLst/>
                          <a:latin typeface="Arial"/>
                          <a:ea typeface="Calibri"/>
                          <a:cs typeface="Times New Roman"/>
                        </a:rPr>
                        <a:t>Eigen tekst</a:t>
                      </a:r>
                      <a:endParaRPr lang="nl-NL"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7197860"/>
                  </a:ext>
                </a:extLst>
              </a:tr>
              <a:tr h="360040">
                <a:tc gridSpan="3">
                  <a:txBody>
                    <a:bodyPr/>
                    <a:lstStyle/>
                    <a:p>
                      <a:pPr>
                        <a:lnSpc>
                          <a:spcPct val="115000"/>
                        </a:lnSpc>
                        <a:spcAft>
                          <a:spcPts val="1000"/>
                        </a:spcAft>
                      </a:pPr>
                      <a:r>
                        <a:rPr lang="nl-NL" sz="1100" dirty="0">
                          <a:effectLst/>
                          <a:latin typeface="Arial"/>
                          <a:ea typeface="Calibri"/>
                          <a:cs typeface="Times New Roman"/>
                        </a:rPr>
                        <a:t>HUID</a:t>
                      </a:r>
                      <a:endParaRPr lang="nl-NL"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nl-NL"/>
                    </a:p>
                  </a:txBody>
                  <a:tcPr/>
                </a:tc>
                <a:tc hMerge="1">
                  <a:txBody>
                    <a:bodyPr/>
                    <a:lstStyle/>
                    <a:p>
                      <a:endParaRPr lang="nl-NL"/>
                    </a:p>
                  </a:txBody>
                  <a:tcPr/>
                </a:tc>
                <a:tc>
                  <a:txBody>
                    <a:bodyPr/>
                    <a:lstStyle/>
                    <a:p>
                      <a:pPr>
                        <a:lnSpc>
                          <a:spcPct val="115000"/>
                        </a:lnSpc>
                        <a:spcAft>
                          <a:spcPts val="1000"/>
                        </a:spcAft>
                      </a:pPr>
                      <a:r>
                        <a:rPr lang="nl-NL" sz="1100">
                          <a:effectLst/>
                          <a:latin typeface="Arial"/>
                          <a:ea typeface="Calibri"/>
                          <a:cs typeface="Times New Roman"/>
                        </a:rPr>
                        <a:t> </a:t>
                      </a:r>
                      <a:endParaRPr lang="nl-NL"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5348206"/>
                  </a:ext>
                </a:extLst>
              </a:tr>
              <a:tr h="360040">
                <a:tc>
                  <a:txBody>
                    <a:bodyPr/>
                    <a:lstStyle/>
                    <a:p>
                      <a:pPr>
                        <a:lnSpc>
                          <a:spcPct val="115000"/>
                        </a:lnSpc>
                        <a:spcAft>
                          <a:spcPts val="1000"/>
                        </a:spcAft>
                      </a:pPr>
                      <a:r>
                        <a:rPr lang="nl-NL" sz="1100">
                          <a:effectLst/>
                          <a:latin typeface="Arial"/>
                          <a:ea typeface="Calibri"/>
                          <a:cs typeface="Times New Roman"/>
                        </a:rPr>
                        <a:t>1</a:t>
                      </a:r>
                      <a:endParaRPr lang="nl-NL"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nl-NL" sz="1100" dirty="0">
                          <a:effectLst/>
                          <a:latin typeface="Arial"/>
                          <a:ea typeface="Calibri"/>
                          <a:cs typeface="Times New Roman"/>
                        </a:rPr>
                        <a:t>anesthesie (lokaal, </a:t>
                      </a:r>
                      <a:r>
                        <a:rPr lang="nl-NL" sz="1100" dirty="0" err="1">
                          <a:effectLst/>
                          <a:latin typeface="Arial"/>
                          <a:ea typeface="Calibri"/>
                          <a:cs typeface="Times New Roman"/>
                        </a:rPr>
                        <a:t>Oberst</a:t>
                      </a:r>
                      <a:r>
                        <a:rPr lang="nl-NL" sz="1100" dirty="0">
                          <a:effectLst/>
                          <a:latin typeface="Arial"/>
                          <a:ea typeface="Calibri"/>
                          <a:cs typeface="Times New Roman"/>
                        </a:rPr>
                        <a:t>)</a:t>
                      </a:r>
                      <a:endParaRPr lang="nl-NL"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nl-NL" sz="1100" dirty="0">
                          <a:effectLst/>
                          <a:latin typeface="Calibri"/>
                          <a:ea typeface="Calibri"/>
                          <a:cs typeface="Times New Roman"/>
                        </a:rPr>
                        <a:t>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nl-NL" sz="1100">
                          <a:effectLst/>
                          <a:latin typeface="Arial"/>
                          <a:ea typeface="Calibri"/>
                          <a:cs typeface="Times New Roman"/>
                        </a:rPr>
                        <a:t> </a:t>
                      </a:r>
                      <a:endParaRPr lang="nl-NL"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2555360"/>
                  </a:ext>
                </a:extLst>
              </a:tr>
              <a:tr h="360040">
                <a:tc>
                  <a:txBody>
                    <a:bodyPr/>
                    <a:lstStyle/>
                    <a:p>
                      <a:pPr>
                        <a:lnSpc>
                          <a:spcPct val="115000"/>
                        </a:lnSpc>
                        <a:spcAft>
                          <a:spcPts val="1000"/>
                        </a:spcAft>
                      </a:pPr>
                      <a:r>
                        <a:rPr lang="nl-NL" sz="1100">
                          <a:effectLst/>
                          <a:latin typeface="Arial"/>
                          <a:ea typeface="Calibri"/>
                          <a:cs typeface="Times New Roman"/>
                        </a:rPr>
                        <a:t>2</a:t>
                      </a:r>
                      <a:endParaRPr lang="nl-NL"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nl-NL" sz="1100">
                          <a:effectLst/>
                          <a:latin typeface="Arial"/>
                          <a:ea typeface="Calibri"/>
                          <a:cs typeface="Times New Roman"/>
                        </a:rPr>
                        <a:t>wondtoilet (incl. necrotomie)</a:t>
                      </a:r>
                      <a:endParaRPr lang="nl-NL"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nl-NL" sz="1100" dirty="0">
                          <a:effectLst/>
                          <a:latin typeface="Calibri"/>
                          <a:ea typeface="Calibri"/>
                          <a:cs typeface="Times New Roman"/>
                        </a:rPr>
                        <a:t>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nl-NL" sz="1100">
                          <a:effectLst/>
                          <a:latin typeface="Arial"/>
                          <a:ea typeface="Calibri"/>
                          <a:cs typeface="Times New Roman"/>
                        </a:rPr>
                        <a:t> </a:t>
                      </a:r>
                      <a:endParaRPr lang="nl-NL"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7800707"/>
                  </a:ext>
                </a:extLst>
              </a:tr>
              <a:tr h="360040">
                <a:tc>
                  <a:txBody>
                    <a:bodyPr/>
                    <a:lstStyle/>
                    <a:p>
                      <a:pPr>
                        <a:lnSpc>
                          <a:spcPct val="115000"/>
                        </a:lnSpc>
                        <a:spcAft>
                          <a:spcPts val="1000"/>
                        </a:spcAft>
                      </a:pPr>
                      <a:r>
                        <a:rPr lang="nl-NL" sz="1100">
                          <a:effectLst/>
                          <a:latin typeface="Arial"/>
                          <a:ea typeface="Calibri"/>
                          <a:cs typeface="Times New Roman"/>
                        </a:rPr>
                        <a:t>3</a:t>
                      </a:r>
                      <a:endParaRPr lang="nl-NL"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nl-NL" sz="1100">
                          <a:effectLst/>
                          <a:latin typeface="Arial"/>
                          <a:ea typeface="Calibri"/>
                          <a:cs typeface="Times New Roman"/>
                        </a:rPr>
                        <a:t>verwijderen verruca (scherpe lepel)</a:t>
                      </a:r>
                      <a:endParaRPr lang="nl-NL"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nl-NL" sz="1100" dirty="0">
                          <a:effectLst/>
                          <a:latin typeface="Calibri"/>
                          <a:ea typeface="Calibri"/>
                          <a:cs typeface="Times New Roman"/>
                        </a:rPr>
                        <a:t>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nl-NL" sz="1100">
                          <a:effectLst/>
                          <a:latin typeface="Arial"/>
                          <a:ea typeface="Calibri"/>
                          <a:cs typeface="Times New Roman"/>
                        </a:rPr>
                        <a:t> </a:t>
                      </a:r>
                      <a:endParaRPr lang="nl-NL"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6979961"/>
                  </a:ext>
                </a:extLst>
              </a:tr>
              <a:tr h="360040">
                <a:tc>
                  <a:txBody>
                    <a:bodyPr/>
                    <a:lstStyle/>
                    <a:p>
                      <a:pPr>
                        <a:lnSpc>
                          <a:spcPct val="115000"/>
                        </a:lnSpc>
                        <a:spcAft>
                          <a:spcPts val="1000"/>
                        </a:spcAft>
                      </a:pPr>
                      <a:r>
                        <a:rPr lang="nl-NL" sz="1100">
                          <a:effectLst/>
                          <a:latin typeface="Arial"/>
                          <a:ea typeface="Calibri"/>
                          <a:cs typeface="Times New Roman"/>
                        </a:rPr>
                        <a:t>4</a:t>
                      </a:r>
                      <a:endParaRPr lang="nl-NL"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nl-NL" sz="1100">
                          <a:effectLst/>
                          <a:latin typeface="Arial"/>
                          <a:ea typeface="Calibri"/>
                          <a:cs typeface="Times New Roman"/>
                        </a:rPr>
                        <a:t>verwijderen corpus alienum</a:t>
                      </a:r>
                      <a:endParaRPr lang="nl-NL"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nl-NL" sz="1100" dirty="0">
                          <a:effectLst/>
                          <a:latin typeface="Calibri"/>
                          <a:ea typeface="Calibri"/>
                          <a:cs typeface="Times New Roman"/>
                        </a:rPr>
                        <a:t>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nl-NL" sz="1100">
                          <a:effectLst/>
                          <a:latin typeface="Arial"/>
                          <a:ea typeface="Calibri"/>
                          <a:cs typeface="Times New Roman"/>
                        </a:rPr>
                        <a:t> </a:t>
                      </a:r>
                      <a:endParaRPr lang="nl-NL"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3634041"/>
                  </a:ext>
                </a:extLst>
              </a:tr>
              <a:tr h="360040">
                <a:tc>
                  <a:txBody>
                    <a:bodyPr/>
                    <a:lstStyle/>
                    <a:p>
                      <a:pPr>
                        <a:lnSpc>
                          <a:spcPct val="115000"/>
                        </a:lnSpc>
                        <a:spcAft>
                          <a:spcPts val="1000"/>
                        </a:spcAft>
                      </a:pPr>
                      <a:r>
                        <a:rPr lang="nl-NL" sz="1100">
                          <a:effectLst/>
                          <a:latin typeface="Arial"/>
                          <a:ea typeface="Calibri"/>
                          <a:cs typeface="Times New Roman"/>
                        </a:rPr>
                        <a:t>5</a:t>
                      </a:r>
                      <a:endParaRPr lang="nl-NL"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nl-NL" sz="1100">
                          <a:effectLst/>
                          <a:latin typeface="Arial"/>
                          <a:ea typeface="Calibri"/>
                          <a:cs typeface="Times New Roman"/>
                        </a:rPr>
                        <a:t>elektrocoagulatie</a:t>
                      </a:r>
                      <a:endParaRPr lang="nl-NL"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nl-NL" sz="1100" dirty="0">
                          <a:effectLst/>
                          <a:latin typeface="Calibri"/>
                          <a:ea typeface="Calibri"/>
                          <a:cs typeface="Times New Roman"/>
                        </a:rPr>
                        <a:t>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nl-NL" sz="1100">
                          <a:effectLst/>
                          <a:latin typeface="Arial"/>
                          <a:ea typeface="Calibri"/>
                          <a:cs typeface="Times New Roman"/>
                        </a:rPr>
                        <a:t> </a:t>
                      </a:r>
                      <a:endParaRPr lang="nl-NL"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8542398"/>
                  </a:ext>
                </a:extLst>
              </a:tr>
              <a:tr h="360040">
                <a:tc>
                  <a:txBody>
                    <a:bodyPr/>
                    <a:lstStyle/>
                    <a:p>
                      <a:pPr>
                        <a:lnSpc>
                          <a:spcPct val="115000"/>
                        </a:lnSpc>
                        <a:spcAft>
                          <a:spcPts val="1000"/>
                        </a:spcAft>
                      </a:pPr>
                      <a:r>
                        <a:rPr lang="nl-NL" sz="1100">
                          <a:effectLst/>
                          <a:latin typeface="Arial"/>
                          <a:ea typeface="Calibri"/>
                          <a:cs typeface="Times New Roman"/>
                        </a:rPr>
                        <a:t>6</a:t>
                      </a:r>
                      <a:endParaRPr lang="nl-NL"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nl-NL" sz="1100">
                          <a:effectLst/>
                          <a:latin typeface="Arial"/>
                          <a:ea typeface="Calibri"/>
                          <a:cs typeface="Times New Roman"/>
                        </a:rPr>
                        <a:t>cryotherapie (vloeibare N2)</a:t>
                      </a:r>
                      <a:endParaRPr lang="nl-NL"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nl-NL" sz="1100" dirty="0">
                          <a:effectLst/>
                          <a:latin typeface="Calibri"/>
                          <a:ea typeface="Calibri"/>
                          <a:cs typeface="Times New Roman"/>
                        </a:rPr>
                        <a:t>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nl-NL" sz="1100">
                          <a:effectLst/>
                          <a:latin typeface="Arial"/>
                          <a:ea typeface="Calibri"/>
                          <a:cs typeface="Times New Roman"/>
                        </a:rPr>
                        <a:t> </a:t>
                      </a:r>
                      <a:endParaRPr lang="nl-NL"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5179536"/>
                  </a:ext>
                </a:extLst>
              </a:tr>
              <a:tr h="360040">
                <a:tc>
                  <a:txBody>
                    <a:bodyPr/>
                    <a:lstStyle/>
                    <a:p>
                      <a:pPr>
                        <a:lnSpc>
                          <a:spcPct val="115000"/>
                        </a:lnSpc>
                        <a:spcAft>
                          <a:spcPts val="1000"/>
                        </a:spcAft>
                      </a:pPr>
                      <a:r>
                        <a:rPr lang="nl-NL" sz="1100">
                          <a:effectLst/>
                          <a:latin typeface="Arial"/>
                          <a:ea typeface="Calibri"/>
                          <a:cs typeface="Times New Roman"/>
                        </a:rPr>
                        <a:t>7</a:t>
                      </a:r>
                      <a:endParaRPr lang="nl-NL"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nl-NL" sz="1100">
                          <a:effectLst/>
                          <a:latin typeface="Arial"/>
                          <a:ea typeface="Calibri"/>
                          <a:cs typeface="Times New Roman"/>
                        </a:rPr>
                        <a:t>hechten wond/hechtingen verwijderen</a:t>
                      </a:r>
                      <a:endParaRPr lang="nl-NL"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nl-NL" sz="1100" dirty="0">
                          <a:effectLst/>
                          <a:latin typeface="Calibri"/>
                          <a:ea typeface="Calibri"/>
                          <a:cs typeface="Times New Roman"/>
                        </a:rPr>
                        <a:t>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nl-NL" sz="1100" dirty="0">
                          <a:effectLst/>
                          <a:latin typeface="Arial"/>
                          <a:ea typeface="Calibri"/>
                          <a:cs typeface="Times New Roman"/>
                        </a:rPr>
                        <a:t> </a:t>
                      </a:r>
                      <a:endParaRPr lang="nl-NL"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585230"/>
                  </a:ext>
                </a:extLst>
              </a:tr>
              <a:tr h="360040">
                <a:tc>
                  <a:txBody>
                    <a:bodyPr/>
                    <a:lstStyle/>
                    <a:p>
                      <a:pPr>
                        <a:lnSpc>
                          <a:spcPct val="115000"/>
                        </a:lnSpc>
                        <a:spcAft>
                          <a:spcPts val="1000"/>
                        </a:spcAft>
                      </a:pPr>
                      <a:r>
                        <a:rPr lang="nl-NL" sz="1100">
                          <a:effectLst/>
                          <a:latin typeface="Arial"/>
                          <a:ea typeface="Calibri"/>
                          <a:cs typeface="Times New Roman"/>
                        </a:rPr>
                        <a:t>8</a:t>
                      </a:r>
                      <a:endParaRPr lang="nl-NL"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nl-NL" sz="1100">
                          <a:effectLst/>
                          <a:latin typeface="Arial"/>
                          <a:ea typeface="Calibri"/>
                          <a:cs typeface="Times New Roman"/>
                        </a:rPr>
                        <a:t>wondbehandeling/verbandleer</a:t>
                      </a:r>
                      <a:endParaRPr lang="nl-NL"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nl-NL" sz="1100" dirty="0">
                          <a:effectLst/>
                          <a:latin typeface="Calibri"/>
                          <a:ea typeface="Calibri"/>
                          <a:cs typeface="Times New Roman"/>
                        </a:rPr>
                        <a:t>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nl-NL" sz="1100">
                          <a:effectLst/>
                          <a:latin typeface="Arial"/>
                          <a:ea typeface="Calibri"/>
                          <a:cs typeface="Times New Roman"/>
                        </a:rPr>
                        <a:t> </a:t>
                      </a:r>
                      <a:endParaRPr lang="nl-NL"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6563399"/>
                  </a:ext>
                </a:extLst>
              </a:tr>
              <a:tr h="360040">
                <a:tc>
                  <a:txBody>
                    <a:bodyPr/>
                    <a:lstStyle/>
                    <a:p>
                      <a:pPr>
                        <a:lnSpc>
                          <a:spcPct val="115000"/>
                        </a:lnSpc>
                        <a:spcAft>
                          <a:spcPts val="1000"/>
                        </a:spcAft>
                      </a:pPr>
                      <a:r>
                        <a:rPr lang="nl-NL" sz="1100">
                          <a:effectLst/>
                          <a:latin typeface="Arial"/>
                          <a:ea typeface="Calibri"/>
                          <a:cs typeface="Times New Roman"/>
                        </a:rPr>
                        <a:t>9</a:t>
                      </a:r>
                      <a:endParaRPr lang="nl-NL"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nl-NL" sz="1100">
                          <a:effectLst/>
                          <a:latin typeface="Arial"/>
                          <a:ea typeface="Calibri"/>
                          <a:cs typeface="Times New Roman"/>
                        </a:rPr>
                        <a:t>behandeling brandwonden</a:t>
                      </a:r>
                      <a:endParaRPr lang="nl-NL"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nl-NL" sz="1100" dirty="0">
                          <a:effectLst/>
                          <a:latin typeface="Calibri"/>
                          <a:ea typeface="Calibri"/>
                          <a:cs typeface="Times New Roman"/>
                        </a:rPr>
                        <a:t>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nl-NL" sz="1100" dirty="0">
                          <a:effectLst/>
                          <a:latin typeface="Arial"/>
                          <a:ea typeface="Calibri"/>
                          <a:cs typeface="Times New Roman"/>
                        </a:rPr>
                        <a:t> </a:t>
                      </a:r>
                      <a:endParaRPr lang="nl-NL"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4372394"/>
                  </a:ext>
                </a:extLst>
              </a:tr>
            </a:tbl>
          </a:graphicData>
        </a:graphic>
      </p:graphicFrame>
    </p:spTree>
    <p:extLst>
      <p:ext uri="{BB962C8B-B14F-4D97-AF65-F5344CB8AC3E}">
        <p14:creationId xmlns:p14="http://schemas.microsoft.com/office/powerpoint/2010/main" val="11669705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200" dirty="0">
                <a:latin typeface="Palatino Linotype" panose="02040502050505030304" pitchFamily="18" charset="0"/>
              </a:rPr>
              <a:t>Framework voor docent/opleider</a:t>
            </a:r>
          </a:p>
        </p:txBody>
      </p:sp>
      <p:sp>
        <p:nvSpPr>
          <p:cNvPr id="3" name="Tijdelijke aanduiding voor voettekst 2"/>
          <p:cNvSpPr>
            <a:spLocks noGrp="1"/>
          </p:cNvSpPr>
          <p:nvPr>
            <p:ph type="ftr" sz="quarter" idx="11"/>
          </p:nvPr>
        </p:nvSpPr>
        <p:spPr/>
        <p:txBody>
          <a:bodyPr/>
          <a:lstStyle/>
          <a:p>
            <a:r>
              <a:rPr lang="nl-NL"/>
              <a:t>&lt;voettekst, aanpassen via Invoegen -&gt; Koptekst en voettekst&gt;</a:t>
            </a:r>
            <a:endParaRPr lang="nl-NL" dirty="0"/>
          </a:p>
        </p:txBody>
      </p:sp>
      <p:sp>
        <p:nvSpPr>
          <p:cNvPr id="4" name="Tijdelijke aanduiding voor dianummer 3"/>
          <p:cNvSpPr>
            <a:spLocks noGrp="1"/>
          </p:cNvSpPr>
          <p:nvPr>
            <p:ph type="sldNum" sz="quarter" idx="12"/>
          </p:nvPr>
        </p:nvSpPr>
        <p:spPr/>
        <p:txBody>
          <a:bodyPr/>
          <a:lstStyle/>
          <a:p>
            <a:fld id="{4D8A6874-5530-004C-9748-CB666A561DD5}" type="slidenum">
              <a:rPr lang="nl-NL" smtClean="0"/>
              <a:t>14</a:t>
            </a:fld>
            <a:endParaRPr lang="nl-NL"/>
          </a:p>
        </p:txBody>
      </p:sp>
      <p:graphicFrame>
        <p:nvGraphicFramePr>
          <p:cNvPr id="5" name="Tabel 4"/>
          <p:cNvGraphicFramePr>
            <a:graphicFrameLocks noGrp="1"/>
          </p:cNvGraphicFramePr>
          <p:nvPr>
            <p:extLst>
              <p:ext uri="{D42A27DB-BD31-4B8C-83A1-F6EECF244321}">
                <p14:modId xmlns:p14="http://schemas.microsoft.com/office/powerpoint/2010/main" val="4176399256"/>
              </p:ext>
            </p:extLst>
          </p:nvPr>
        </p:nvGraphicFramePr>
        <p:xfrm>
          <a:off x="-1" y="1148645"/>
          <a:ext cx="9143999" cy="4834461"/>
        </p:xfrm>
        <a:graphic>
          <a:graphicData uri="http://schemas.openxmlformats.org/drawingml/2006/table">
            <a:tbl>
              <a:tblPr firstRow="1" firstCol="1" bandRow="1"/>
              <a:tblGrid>
                <a:gridCol w="2215409">
                  <a:extLst>
                    <a:ext uri="{9D8B030D-6E8A-4147-A177-3AD203B41FA5}">
                      <a16:colId xmlns:a16="http://schemas.microsoft.com/office/drawing/2014/main" val="1670359044"/>
                    </a:ext>
                  </a:extLst>
                </a:gridCol>
                <a:gridCol w="845354">
                  <a:extLst>
                    <a:ext uri="{9D8B030D-6E8A-4147-A177-3AD203B41FA5}">
                      <a16:colId xmlns:a16="http://schemas.microsoft.com/office/drawing/2014/main" val="2502623161"/>
                    </a:ext>
                  </a:extLst>
                </a:gridCol>
                <a:gridCol w="2215409">
                  <a:extLst>
                    <a:ext uri="{9D8B030D-6E8A-4147-A177-3AD203B41FA5}">
                      <a16:colId xmlns:a16="http://schemas.microsoft.com/office/drawing/2014/main" val="1886829460"/>
                    </a:ext>
                  </a:extLst>
                </a:gridCol>
                <a:gridCol w="2215409">
                  <a:extLst>
                    <a:ext uri="{9D8B030D-6E8A-4147-A177-3AD203B41FA5}">
                      <a16:colId xmlns:a16="http://schemas.microsoft.com/office/drawing/2014/main" val="3616625567"/>
                    </a:ext>
                  </a:extLst>
                </a:gridCol>
                <a:gridCol w="826209">
                  <a:extLst>
                    <a:ext uri="{9D8B030D-6E8A-4147-A177-3AD203B41FA5}">
                      <a16:colId xmlns:a16="http://schemas.microsoft.com/office/drawing/2014/main" val="1610740297"/>
                    </a:ext>
                  </a:extLst>
                </a:gridCol>
                <a:gridCol w="826209">
                  <a:extLst>
                    <a:ext uri="{9D8B030D-6E8A-4147-A177-3AD203B41FA5}">
                      <a16:colId xmlns:a16="http://schemas.microsoft.com/office/drawing/2014/main" val="3627602595"/>
                    </a:ext>
                  </a:extLst>
                </a:gridCol>
              </a:tblGrid>
              <a:tr h="354359">
                <a:tc>
                  <a:txBody>
                    <a:bodyPr/>
                    <a:lstStyle/>
                    <a:p>
                      <a:pPr>
                        <a:lnSpc>
                          <a:spcPct val="115000"/>
                        </a:lnSpc>
                        <a:spcAft>
                          <a:spcPts val="1000"/>
                        </a:spcAft>
                      </a:pPr>
                      <a:r>
                        <a:rPr lang="nl-NL" sz="700" b="1" dirty="0">
                          <a:effectLst/>
                          <a:latin typeface="Calibri"/>
                          <a:ea typeface="Calibri"/>
                          <a:cs typeface="Times New Roman"/>
                        </a:rPr>
                        <a:t>Nr.</a:t>
                      </a:r>
                      <a:endParaRPr lang="nl-NL" sz="700" dirty="0">
                        <a:effectLst/>
                        <a:latin typeface="Calibri"/>
                        <a:ea typeface="Calibri"/>
                        <a:cs typeface="Times New Roman"/>
                      </a:endParaRPr>
                    </a:p>
                  </a:txBody>
                  <a:tcPr marL="42289" marR="42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nl-NL" sz="700" b="1">
                          <a:effectLst/>
                          <a:latin typeface="Calibri"/>
                          <a:ea typeface="Calibri"/>
                          <a:cs typeface="Times New Roman"/>
                        </a:rPr>
                        <a:t>KBA</a:t>
                      </a:r>
                      <a:endParaRPr lang="nl-NL" sz="700">
                        <a:effectLst/>
                        <a:latin typeface="Calibri"/>
                        <a:ea typeface="Calibri"/>
                        <a:cs typeface="Times New Roman"/>
                      </a:endParaRPr>
                    </a:p>
                  </a:txBody>
                  <a:tcPr marL="42289" marR="42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nl-NL" sz="700" b="1">
                          <a:effectLst/>
                          <a:latin typeface="Calibri"/>
                          <a:ea typeface="Calibri"/>
                          <a:cs typeface="Times New Roman"/>
                        </a:rPr>
                        <a:t>Onderwerp</a:t>
                      </a:r>
                      <a:endParaRPr lang="nl-NL" sz="700">
                        <a:effectLst/>
                        <a:latin typeface="Calibri"/>
                        <a:ea typeface="Calibri"/>
                        <a:cs typeface="Times New Roman"/>
                      </a:endParaRPr>
                    </a:p>
                  </a:txBody>
                  <a:tcPr marL="42289" marR="42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nl-NL" sz="700" b="1">
                          <a:effectLst/>
                          <a:latin typeface="Calibri"/>
                          <a:ea typeface="Calibri"/>
                          <a:cs typeface="Times New Roman"/>
                        </a:rPr>
                        <a:t>Vaardigheid</a:t>
                      </a:r>
                      <a:endParaRPr lang="nl-NL" sz="700">
                        <a:effectLst/>
                        <a:latin typeface="Calibri"/>
                        <a:ea typeface="Calibri"/>
                        <a:cs typeface="Times New Roman"/>
                      </a:endParaRPr>
                    </a:p>
                  </a:txBody>
                  <a:tcPr marL="42289" marR="42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nl-NL" sz="700" b="1">
                          <a:effectLst/>
                          <a:latin typeface="Calibri"/>
                          <a:ea typeface="Calibri"/>
                          <a:cs typeface="Times New Roman"/>
                        </a:rPr>
                        <a:t>Basis/Facultatief</a:t>
                      </a:r>
                      <a:br>
                        <a:rPr lang="nl-NL" sz="700" b="1">
                          <a:effectLst/>
                          <a:latin typeface="Calibri"/>
                          <a:ea typeface="Calibri"/>
                          <a:cs typeface="Times New Roman"/>
                        </a:rPr>
                      </a:br>
                      <a:r>
                        <a:rPr lang="nl-NL" sz="700" b="1">
                          <a:effectLst/>
                          <a:latin typeface="Calibri"/>
                          <a:ea typeface="Calibri"/>
                          <a:cs typeface="Times New Roman"/>
                        </a:rPr>
                        <a:t>Differentiatie</a:t>
                      </a:r>
                      <a:endParaRPr lang="nl-NL" sz="700">
                        <a:effectLst/>
                        <a:latin typeface="Calibri"/>
                        <a:ea typeface="Calibri"/>
                        <a:cs typeface="Times New Roman"/>
                      </a:endParaRPr>
                    </a:p>
                  </a:txBody>
                  <a:tcPr marL="42289" marR="42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nl-NL" sz="700" b="1">
                          <a:effectLst/>
                          <a:latin typeface="Calibri"/>
                          <a:ea typeface="Calibri"/>
                          <a:cs typeface="Times New Roman"/>
                        </a:rPr>
                        <a:t>Praktijk/</a:t>
                      </a:r>
                      <a:br>
                        <a:rPr lang="nl-NL" sz="700" b="1">
                          <a:effectLst/>
                          <a:latin typeface="Calibri"/>
                          <a:ea typeface="Calibri"/>
                          <a:cs typeface="Times New Roman"/>
                        </a:rPr>
                      </a:br>
                      <a:r>
                        <a:rPr lang="nl-NL" sz="700" b="1">
                          <a:effectLst/>
                          <a:latin typeface="Calibri"/>
                          <a:ea typeface="Calibri"/>
                          <a:cs typeface="Times New Roman"/>
                        </a:rPr>
                        <a:t>Elders</a:t>
                      </a:r>
                      <a:endParaRPr lang="nl-NL" sz="700">
                        <a:effectLst/>
                        <a:latin typeface="Calibri"/>
                        <a:ea typeface="Calibri"/>
                        <a:cs typeface="Times New Roman"/>
                      </a:endParaRPr>
                    </a:p>
                  </a:txBody>
                  <a:tcPr marL="42289" marR="42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8950686"/>
                  </a:ext>
                </a:extLst>
              </a:tr>
              <a:tr h="227803">
                <a:tc gridSpan="4">
                  <a:txBody>
                    <a:bodyPr/>
                    <a:lstStyle/>
                    <a:p>
                      <a:pPr>
                        <a:lnSpc>
                          <a:spcPct val="115000"/>
                        </a:lnSpc>
                        <a:spcAft>
                          <a:spcPts val="1000"/>
                        </a:spcAft>
                      </a:pPr>
                      <a:r>
                        <a:rPr lang="nl-NL" sz="900">
                          <a:effectLst/>
                          <a:latin typeface="Calibri"/>
                          <a:ea typeface="Calibri"/>
                          <a:cs typeface="Times New Roman"/>
                        </a:rPr>
                        <a:t>Zorg voor ouderen met complexe aandoeningen</a:t>
                      </a:r>
                      <a:endParaRPr lang="nl-NL" sz="700">
                        <a:effectLst/>
                        <a:latin typeface="Calibri"/>
                        <a:ea typeface="Calibri"/>
                        <a:cs typeface="Times New Roman"/>
                      </a:endParaRPr>
                    </a:p>
                  </a:txBody>
                  <a:tcPr marL="42289" marR="42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nl-NL"/>
                    </a:p>
                  </a:txBody>
                  <a:tcPr/>
                </a:tc>
                <a:tc hMerge="1">
                  <a:txBody>
                    <a:bodyPr/>
                    <a:lstStyle/>
                    <a:p>
                      <a:endParaRPr lang="nl-NL"/>
                    </a:p>
                  </a:txBody>
                  <a:tcPr/>
                </a:tc>
                <a:tc hMerge="1">
                  <a:txBody>
                    <a:bodyPr/>
                    <a:lstStyle/>
                    <a:p>
                      <a:endParaRPr lang="nl-NL"/>
                    </a:p>
                  </a:txBody>
                  <a:tcPr/>
                </a:tc>
                <a:tc>
                  <a:txBody>
                    <a:bodyPr/>
                    <a:lstStyle/>
                    <a:p>
                      <a:pPr>
                        <a:lnSpc>
                          <a:spcPct val="115000"/>
                        </a:lnSpc>
                        <a:spcAft>
                          <a:spcPts val="1000"/>
                        </a:spcAft>
                      </a:pPr>
                      <a:r>
                        <a:rPr lang="nl-NL" sz="900">
                          <a:effectLst/>
                          <a:latin typeface="Calibri"/>
                          <a:ea typeface="Calibri"/>
                          <a:cs typeface="Times New Roman"/>
                        </a:rPr>
                        <a:t> </a:t>
                      </a:r>
                      <a:endParaRPr lang="nl-NL" sz="700">
                        <a:effectLst/>
                        <a:latin typeface="Calibri"/>
                        <a:ea typeface="Calibri"/>
                        <a:cs typeface="Times New Roman"/>
                      </a:endParaRPr>
                    </a:p>
                  </a:txBody>
                  <a:tcPr marL="42289" marR="42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nl-NL" sz="900">
                          <a:effectLst/>
                          <a:latin typeface="Calibri"/>
                          <a:ea typeface="Calibri"/>
                          <a:cs typeface="Times New Roman"/>
                        </a:rPr>
                        <a:t> </a:t>
                      </a:r>
                      <a:endParaRPr lang="nl-NL" sz="700">
                        <a:effectLst/>
                        <a:latin typeface="Calibri"/>
                        <a:ea typeface="Calibri"/>
                        <a:cs typeface="Times New Roman"/>
                      </a:endParaRPr>
                    </a:p>
                  </a:txBody>
                  <a:tcPr marL="42289" marR="42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3647840"/>
                  </a:ext>
                </a:extLst>
              </a:tr>
              <a:tr h="354359">
                <a:tc rowSpan="21">
                  <a:txBody>
                    <a:bodyPr/>
                    <a:lstStyle/>
                    <a:p>
                      <a:pPr>
                        <a:lnSpc>
                          <a:spcPct val="115000"/>
                        </a:lnSpc>
                        <a:spcAft>
                          <a:spcPts val="1000"/>
                        </a:spcAft>
                      </a:pPr>
                      <a:r>
                        <a:rPr lang="nl-NL" sz="700">
                          <a:effectLst/>
                          <a:latin typeface="Calibri"/>
                          <a:ea typeface="Calibri"/>
                          <a:cs typeface="Times New Roman"/>
                        </a:rPr>
                        <a:t>3</a:t>
                      </a:r>
                    </a:p>
                  </a:txBody>
                  <a:tcPr marL="42289" marR="42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1">
                  <a:txBody>
                    <a:bodyPr/>
                    <a:lstStyle/>
                    <a:p>
                      <a:pPr>
                        <a:lnSpc>
                          <a:spcPct val="115000"/>
                        </a:lnSpc>
                        <a:spcAft>
                          <a:spcPts val="1000"/>
                        </a:spcAft>
                      </a:pPr>
                      <a:r>
                        <a:rPr lang="nl-NL" sz="700">
                          <a:solidFill>
                            <a:srgbClr val="000000"/>
                          </a:solidFill>
                          <a:effectLst/>
                          <a:latin typeface="Calibri"/>
                          <a:ea typeface="Calibri"/>
                          <a:cs typeface="Calibri"/>
                        </a:rPr>
                        <a:t>Behandelt intercurrente ziekten in samenhang met bestaande (complexe) problematiek.</a:t>
                      </a:r>
                      <a:endParaRPr lang="nl-NL" sz="700">
                        <a:effectLst/>
                        <a:latin typeface="Calibri"/>
                        <a:ea typeface="Calibri"/>
                        <a:cs typeface="Times New Roman"/>
                      </a:endParaRPr>
                    </a:p>
                  </a:txBody>
                  <a:tcPr marL="42289" marR="42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6">
                  <a:txBody>
                    <a:bodyPr/>
                    <a:lstStyle/>
                    <a:p>
                      <a:pPr>
                        <a:lnSpc>
                          <a:spcPct val="115000"/>
                        </a:lnSpc>
                        <a:spcAft>
                          <a:spcPts val="1000"/>
                        </a:spcAft>
                      </a:pPr>
                      <a:r>
                        <a:rPr lang="nl-NL" sz="700">
                          <a:effectLst/>
                          <a:latin typeface="Calibri"/>
                          <a:ea typeface="Calibri"/>
                          <a:cs typeface="Times New Roman"/>
                        </a:rPr>
                        <a:t>F. Oog</a:t>
                      </a:r>
                    </a:p>
                  </a:txBody>
                  <a:tcPr marL="42289" marR="42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nl-NL" sz="700">
                          <a:effectLst/>
                          <a:latin typeface="Calibri"/>
                          <a:ea typeface="Calibri"/>
                          <a:cs typeface="Times New Roman"/>
                        </a:rPr>
                        <a:t>- gezichtsveldonderzoek (confrontatiemethode, Amslertest)</a:t>
                      </a:r>
                    </a:p>
                  </a:txBody>
                  <a:tcPr marL="42289" marR="42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nl-NL" sz="700" dirty="0">
                          <a:effectLst/>
                          <a:latin typeface="Calibri"/>
                          <a:ea typeface="Calibri"/>
                          <a:cs typeface="Times New Roman"/>
                        </a:rPr>
                        <a:t>B</a:t>
                      </a:r>
                    </a:p>
                  </a:txBody>
                  <a:tcPr marL="42289" marR="42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nl-NL" sz="700">
                          <a:effectLst/>
                          <a:latin typeface="Calibri"/>
                          <a:ea typeface="Calibri"/>
                          <a:cs typeface="Times New Roman"/>
                        </a:rPr>
                        <a:t>P</a:t>
                      </a:r>
                    </a:p>
                  </a:txBody>
                  <a:tcPr marL="42289" marR="42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0835187"/>
                  </a:ext>
                </a:extLst>
              </a:tr>
              <a:tr h="354359">
                <a:tc vMerge="1">
                  <a:txBody>
                    <a:bodyPr/>
                    <a:lstStyle/>
                    <a:p>
                      <a:endParaRPr lang="nl-NL"/>
                    </a:p>
                  </a:txBody>
                  <a:tcPr/>
                </a:tc>
                <a:tc vMerge="1">
                  <a:txBody>
                    <a:bodyPr/>
                    <a:lstStyle/>
                    <a:p>
                      <a:endParaRPr lang="nl-NL"/>
                    </a:p>
                  </a:txBody>
                  <a:tcPr/>
                </a:tc>
                <a:tc vMerge="1">
                  <a:txBody>
                    <a:bodyPr/>
                    <a:lstStyle/>
                    <a:p>
                      <a:endParaRPr lang="nl-NL"/>
                    </a:p>
                  </a:txBody>
                  <a:tcPr/>
                </a:tc>
                <a:tc>
                  <a:txBody>
                    <a:bodyPr/>
                    <a:lstStyle/>
                    <a:p>
                      <a:pPr>
                        <a:lnSpc>
                          <a:spcPct val="115000"/>
                        </a:lnSpc>
                        <a:spcAft>
                          <a:spcPts val="1000"/>
                        </a:spcAft>
                      </a:pPr>
                      <a:r>
                        <a:rPr lang="nl-NL" sz="700">
                          <a:effectLst/>
                          <a:latin typeface="Calibri"/>
                          <a:ea typeface="Calibri"/>
                          <a:cs typeface="Times New Roman"/>
                        </a:rPr>
                        <a:t>- directe fundoscopie (media, papil, retinavaten, gebruik mydriaticum)</a:t>
                      </a:r>
                    </a:p>
                  </a:txBody>
                  <a:tcPr marL="42289" marR="42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nl-NL" sz="700">
                          <a:effectLst/>
                          <a:latin typeface="Calibri"/>
                          <a:ea typeface="Calibri"/>
                          <a:cs typeface="Times New Roman"/>
                        </a:rPr>
                        <a:t>F</a:t>
                      </a:r>
                    </a:p>
                  </a:txBody>
                  <a:tcPr marL="42289" marR="42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nl-NL" sz="700">
                          <a:effectLst/>
                          <a:latin typeface="Calibri"/>
                          <a:ea typeface="Calibri"/>
                          <a:cs typeface="Times New Roman"/>
                        </a:rPr>
                        <a:t>E</a:t>
                      </a:r>
                    </a:p>
                  </a:txBody>
                  <a:tcPr marL="42289" marR="42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0568102"/>
                  </a:ext>
                </a:extLst>
              </a:tr>
              <a:tr h="177179">
                <a:tc vMerge="1">
                  <a:txBody>
                    <a:bodyPr/>
                    <a:lstStyle/>
                    <a:p>
                      <a:endParaRPr lang="nl-NL"/>
                    </a:p>
                  </a:txBody>
                  <a:tcPr/>
                </a:tc>
                <a:tc vMerge="1">
                  <a:txBody>
                    <a:bodyPr/>
                    <a:lstStyle/>
                    <a:p>
                      <a:endParaRPr lang="nl-NL"/>
                    </a:p>
                  </a:txBody>
                  <a:tcPr/>
                </a:tc>
                <a:tc vMerge="1">
                  <a:txBody>
                    <a:bodyPr/>
                    <a:lstStyle/>
                    <a:p>
                      <a:endParaRPr lang="nl-NL"/>
                    </a:p>
                  </a:txBody>
                  <a:tcPr/>
                </a:tc>
                <a:tc>
                  <a:txBody>
                    <a:bodyPr/>
                    <a:lstStyle/>
                    <a:p>
                      <a:pPr>
                        <a:lnSpc>
                          <a:spcPct val="115000"/>
                        </a:lnSpc>
                        <a:spcAft>
                          <a:spcPts val="1000"/>
                        </a:spcAft>
                      </a:pPr>
                      <a:r>
                        <a:rPr lang="nl-NL" sz="700">
                          <a:effectLst/>
                          <a:latin typeface="Calibri"/>
                          <a:ea typeface="Calibri"/>
                          <a:cs typeface="Times New Roman"/>
                        </a:rPr>
                        <a:t>- indirecte fundoscopie</a:t>
                      </a:r>
                    </a:p>
                  </a:txBody>
                  <a:tcPr marL="42289" marR="42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nl-NL" sz="700">
                          <a:effectLst/>
                          <a:latin typeface="Calibri"/>
                          <a:ea typeface="Calibri"/>
                          <a:cs typeface="Times New Roman"/>
                        </a:rPr>
                        <a:t>FX</a:t>
                      </a:r>
                    </a:p>
                  </a:txBody>
                  <a:tcPr marL="42289" marR="42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nl-NL" sz="700">
                          <a:effectLst/>
                          <a:latin typeface="Calibri"/>
                          <a:ea typeface="Calibri"/>
                          <a:cs typeface="Times New Roman"/>
                        </a:rPr>
                        <a:t>E</a:t>
                      </a:r>
                    </a:p>
                  </a:txBody>
                  <a:tcPr marL="42289" marR="42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1112294"/>
                  </a:ext>
                </a:extLst>
              </a:tr>
              <a:tr h="177179">
                <a:tc vMerge="1">
                  <a:txBody>
                    <a:bodyPr/>
                    <a:lstStyle/>
                    <a:p>
                      <a:endParaRPr lang="nl-NL"/>
                    </a:p>
                  </a:txBody>
                  <a:tcPr/>
                </a:tc>
                <a:tc vMerge="1">
                  <a:txBody>
                    <a:bodyPr/>
                    <a:lstStyle/>
                    <a:p>
                      <a:endParaRPr lang="nl-NL"/>
                    </a:p>
                  </a:txBody>
                  <a:tcPr/>
                </a:tc>
                <a:tc vMerge="1">
                  <a:txBody>
                    <a:bodyPr/>
                    <a:lstStyle/>
                    <a:p>
                      <a:endParaRPr lang="nl-NL"/>
                    </a:p>
                  </a:txBody>
                  <a:tcPr/>
                </a:tc>
                <a:tc>
                  <a:txBody>
                    <a:bodyPr/>
                    <a:lstStyle/>
                    <a:p>
                      <a:pPr>
                        <a:lnSpc>
                          <a:spcPct val="115000"/>
                        </a:lnSpc>
                        <a:spcAft>
                          <a:spcPts val="1000"/>
                        </a:spcAft>
                      </a:pPr>
                      <a:r>
                        <a:rPr lang="nl-NL" sz="700">
                          <a:effectLst/>
                          <a:latin typeface="Calibri"/>
                          <a:ea typeface="Calibri"/>
                          <a:cs typeface="Times New Roman"/>
                        </a:rPr>
                        <a:t>- diagnostisch refractioneren </a:t>
                      </a:r>
                      <a:r>
                        <a:rPr lang="nl-NL" sz="700">
                          <a:effectLst/>
                          <a:latin typeface="Calibri"/>
                          <a:ea typeface="Calibri"/>
                          <a:cs typeface="Calibri"/>
                        </a:rPr>
                        <a:t>±</a:t>
                      </a:r>
                      <a:r>
                        <a:rPr lang="nl-NL" sz="700">
                          <a:effectLst/>
                          <a:latin typeface="Calibri"/>
                          <a:ea typeface="Calibri"/>
                          <a:cs typeface="Times New Roman"/>
                        </a:rPr>
                        <a:t>0,5D</a:t>
                      </a:r>
                    </a:p>
                  </a:txBody>
                  <a:tcPr marL="42289" marR="42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nl-NL" sz="700">
                          <a:effectLst/>
                          <a:latin typeface="Calibri"/>
                          <a:ea typeface="Calibri"/>
                          <a:cs typeface="Times New Roman"/>
                        </a:rPr>
                        <a:t>FX</a:t>
                      </a:r>
                    </a:p>
                  </a:txBody>
                  <a:tcPr marL="42289" marR="42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nl-NL" sz="700">
                          <a:effectLst/>
                          <a:latin typeface="Calibri"/>
                          <a:ea typeface="Calibri"/>
                          <a:cs typeface="Times New Roman"/>
                        </a:rPr>
                        <a:t>E</a:t>
                      </a:r>
                    </a:p>
                  </a:txBody>
                  <a:tcPr marL="42289" marR="42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9968855"/>
                  </a:ext>
                </a:extLst>
              </a:tr>
              <a:tr h="177179">
                <a:tc vMerge="1">
                  <a:txBody>
                    <a:bodyPr/>
                    <a:lstStyle/>
                    <a:p>
                      <a:endParaRPr lang="nl-NL"/>
                    </a:p>
                  </a:txBody>
                  <a:tcPr/>
                </a:tc>
                <a:tc vMerge="1">
                  <a:txBody>
                    <a:bodyPr/>
                    <a:lstStyle/>
                    <a:p>
                      <a:endParaRPr lang="nl-NL"/>
                    </a:p>
                  </a:txBody>
                  <a:tcPr/>
                </a:tc>
                <a:tc vMerge="1">
                  <a:txBody>
                    <a:bodyPr/>
                    <a:lstStyle/>
                    <a:p>
                      <a:endParaRPr lang="nl-NL"/>
                    </a:p>
                  </a:txBody>
                  <a:tcPr/>
                </a:tc>
                <a:tc>
                  <a:txBody>
                    <a:bodyPr/>
                    <a:lstStyle/>
                    <a:p>
                      <a:pPr>
                        <a:lnSpc>
                          <a:spcPct val="115000"/>
                        </a:lnSpc>
                        <a:spcAft>
                          <a:spcPts val="1000"/>
                        </a:spcAft>
                      </a:pPr>
                      <a:r>
                        <a:rPr lang="nl-NL" sz="700">
                          <a:effectLst/>
                          <a:latin typeface="Calibri"/>
                          <a:ea typeface="Calibri"/>
                          <a:cs typeface="Times New Roman"/>
                        </a:rPr>
                        <a:t>- meting oogboldruk</a:t>
                      </a:r>
                    </a:p>
                  </a:txBody>
                  <a:tcPr marL="42289" marR="42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nl-NL" sz="700">
                          <a:effectLst/>
                          <a:latin typeface="Calibri"/>
                          <a:ea typeface="Calibri"/>
                          <a:cs typeface="Times New Roman"/>
                        </a:rPr>
                        <a:t>FX</a:t>
                      </a:r>
                    </a:p>
                  </a:txBody>
                  <a:tcPr marL="42289" marR="42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nl-NL" sz="700">
                          <a:effectLst/>
                          <a:latin typeface="Calibri"/>
                          <a:ea typeface="Calibri"/>
                          <a:cs typeface="Times New Roman"/>
                        </a:rPr>
                        <a:t>E</a:t>
                      </a:r>
                    </a:p>
                  </a:txBody>
                  <a:tcPr marL="42289" marR="42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4739089"/>
                  </a:ext>
                </a:extLst>
              </a:tr>
              <a:tr h="177179">
                <a:tc vMerge="1">
                  <a:txBody>
                    <a:bodyPr/>
                    <a:lstStyle/>
                    <a:p>
                      <a:endParaRPr lang="nl-NL"/>
                    </a:p>
                  </a:txBody>
                  <a:tcPr/>
                </a:tc>
                <a:tc vMerge="1">
                  <a:txBody>
                    <a:bodyPr/>
                    <a:lstStyle/>
                    <a:p>
                      <a:endParaRPr lang="nl-NL"/>
                    </a:p>
                  </a:txBody>
                  <a:tcPr/>
                </a:tc>
                <a:tc vMerge="1">
                  <a:txBody>
                    <a:bodyPr/>
                    <a:lstStyle/>
                    <a:p>
                      <a:endParaRPr lang="nl-NL"/>
                    </a:p>
                  </a:txBody>
                  <a:tcPr/>
                </a:tc>
                <a:tc>
                  <a:txBody>
                    <a:bodyPr/>
                    <a:lstStyle/>
                    <a:p>
                      <a:pPr>
                        <a:lnSpc>
                          <a:spcPct val="115000"/>
                        </a:lnSpc>
                        <a:spcAft>
                          <a:spcPts val="1000"/>
                        </a:spcAft>
                      </a:pPr>
                      <a:r>
                        <a:rPr lang="nl-NL" sz="700">
                          <a:effectLst/>
                          <a:latin typeface="Calibri"/>
                          <a:ea typeface="Calibri"/>
                          <a:cs typeface="Times New Roman"/>
                        </a:rPr>
                        <a:t>- spleetlamponderzoek</a:t>
                      </a:r>
                    </a:p>
                  </a:txBody>
                  <a:tcPr marL="42289" marR="42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nl-NL" sz="700">
                          <a:effectLst/>
                          <a:latin typeface="Calibri"/>
                          <a:ea typeface="Calibri"/>
                          <a:cs typeface="Times New Roman"/>
                        </a:rPr>
                        <a:t>F</a:t>
                      </a:r>
                    </a:p>
                  </a:txBody>
                  <a:tcPr marL="42289" marR="42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nl-NL" sz="700">
                          <a:effectLst/>
                          <a:latin typeface="Calibri"/>
                          <a:ea typeface="Calibri"/>
                          <a:cs typeface="Times New Roman"/>
                        </a:rPr>
                        <a:t>E</a:t>
                      </a:r>
                    </a:p>
                  </a:txBody>
                  <a:tcPr marL="42289" marR="42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5934801"/>
                  </a:ext>
                </a:extLst>
              </a:tr>
              <a:tr h="177179">
                <a:tc vMerge="1">
                  <a:txBody>
                    <a:bodyPr/>
                    <a:lstStyle/>
                    <a:p>
                      <a:endParaRPr lang="nl-NL"/>
                    </a:p>
                  </a:txBody>
                  <a:tcPr/>
                </a:tc>
                <a:tc vMerge="1">
                  <a:txBody>
                    <a:bodyPr/>
                    <a:lstStyle/>
                    <a:p>
                      <a:endParaRPr lang="nl-NL"/>
                    </a:p>
                  </a:txBody>
                  <a:tcPr/>
                </a:tc>
                <a:tc rowSpan="4">
                  <a:txBody>
                    <a:bodyPr/>
                    <a:lstStyle/>
                    <a:p>
                      <a:pPr>
                        <a:lnSpc>
                          <a:spcPct val="115000"/>
                        </a:lnSpc>
                        <a:spcAft>
                          <a:spcPts val="1000"/>
                        </a:spcAft>
                      </a:pPr>
                      <a:r>
                        <a:rPr lang="nl-NL" sz="700" dirty="0">
                          <a:effectLst/>
                          <a:latin typeface="Calibri"/>
                          <a:ea typeface="Calibri"/>
                          <a:cs typeface="Times New Roman"/>
                        </a:rPr>
                        <a:t>H. </a:t>
                      </a:r>
                      <a:r>
                        <a:rPr lang="nl-NL" sz="700">
                          <a:effectLst/>
                          <a:latin typeface="Calibri"/>
                          <a:ea typeface="Calibri"/>
                          <a:cs typeface="Times New Roman"/>
                        </a:rPr>
                        <a:t>Oor</a:t>
                      </a:r>
                    </a:p>
                  </a:txBody>
                  <a:tcPr marL="42289" marR="42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nl-NL" sz="700">
                          <a:effectLst/>
                          <a:latin typeface="Calibri"/>
                          <a:ea typeface="Calibri"/>
                          <a:cs typeface="Times New Roman"/>
                        </a:rPr>
                        <a:t>- fluisterspraaktest</a:t>
                      </a:r>
                    </a:p>
                  </a:txBody>
                  <a:tcPr marL="42289" marR="42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nl-NL" sz="700" dirty="0">
                          <a:effectLst/>
                          <a:latin typeface="Calibri"/>
                          <a:ea typeface="Calibri"/>
                          <a:cs typeface="Times New Roman"/>
                        </a:rPr>
                        <a:t>B</a:t>
                      </a:r>
                    </a:p>
                  </a:txBody>
                  <a:tcPr marL="42289" marR="42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nl-NL" sz="700">
                          <a:effectLst/>
                          <a:latin typeface="Calibri"/>
                          <a:ea typeface="Calibri"/>
                          <a:cs typeface="Times New Roman"/>
                        </a:rPr>
                        <a:t>P</a:t>
                      </a:r>
                    </a:p>
                  </a:txBody>
                  <a:tcPr marL="42289" marR="42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9190902"/>
                  </a:ext>
                </a:extLst>
              </a:tr>
              <a:tr h="177179">
                <a:tc vMerge="1">
                  <a:txBody>
                    <a:bodyPr/>
                    <a:lstStyle/>
                    <a:p>
                      <a:endParaRPr lang="nl-NL"/>
                    </a:p>
                  </a:txBody>
                  <a:tcPr/>
                </a:tc>
                <a:tc vMerge="1">
                  <a:txBody>
                    <a:bodyPr/>
                    <a:lstStyle/>
                    <a:p>
                      <a:endParaRPr lang="nl-NL"/>
                    </a:p>
                  </a:txBody>
                  <a:tcPr/>
                </a:tc>
                <a:tc vMerge="1">
                  <a:txBody>
                    <a:bodyPr/>
                    <a:lstStyle/>
                    <a:p>
                      <a:endParaRPr lang="nl-NL"/>
                    </a:p>
                  </a:txBody>
                  <a:tcPr/>
                </a:tc>
                <a:tc>
                  <a:txBody>
                    <a:bodyPr/>
                    <a:lstStyle/>
                    <a:p>
                      <a:pPr>
                        <a:lnSpc>
                          <a:spcPct val="115000"/>
                        </a:lnSpc>
                        <a:spcAft>
                          <a:spcPts val="1000"/>
                        </a:spcAft>
                      </a:pPr>
                      <a:r>
                        <a:rPr lang="nl-NL" sz="700">
                          <a:effectLst/>
                          <a:latin typeface="Calibri"/>
                          <a:ea typeface="Calibri"/>
                          <a:cs typeface="Times New Roman"/>
                        </a:rPr>
                        <a:t>- (screenings-) audiometrie</a:t>
                      </a:r>
                    </a:p>
                  </a:txBody>
                  <a:tcPr marL="42289" marR="42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nl-NL" sz="700">
                          <a:effectLst/>
                          <a:latin typeface="Calibri"/>
                          <a:ea typeface="Calibri"/>
                          <a:cs typeface="Times New Roman"/>
                        </a:rPr>
                        <a:t>F</a:t>
                      </a:r>
                    </a:p>
                  </a:txBody>
                  <a:tcPr marL="42289" marR="42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nl-NL" sz="700" dirty="0">
                          <a:effectLst/>
                          <a:latin typeface="Calibri"/>
                          <a:ea typeface="Calibri"/>
                          <a:cs typeface="Times New Roman"/>
                        </a:rPr>
                        <a:t>P</a:t>
                      </a:r>
                    </a:p>
                  </a:txBody>
                  <a:tcPr marL="42289" marR="42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1884903"/>
                  </a:ext>
                </a:extLst>
              </a:tr>
              <a:tr h="177179">
                <a:tc vMerge="1">
                  <a:txBody>
                    <a:bodyPr/>
                    <a:lstStyle/>
                    <a:p>
                      <a:endParaRPr lang="nl-NL"/>
                    </a:p>
                  </a:txBody>
                  <a:tcPr/>
                </a:tc>
                <a:tc vMerge="1">
                  <a:txBody>
                    <a:bodyPr/>
                    <a:lstStyle/>
                    <a:p>
                      <a:endParaRPr lang="nl-NL"/>
                    </a:p>
                  </a:txBody>
                  <a:tcPr/>
                </a:tc>
                <a:tc vMerge="1">
                  <a:txBody>
                    <a:bodyPr/>
                    <a:lstStyle/>
                    <a:p>
                      <a:endParaRPr lang="nl-NL"/>
                    </a:p>
                  </a:txBody>
                  <a:tcPr/>
                </a:tc>
                <a:tc>
                  <a:txBody>
                    <a:bodyPr/>
                    <a:lstStyle/>
                    <a:p>
                      <a:pPr>
                        <a:lnSpc>
                          <a:spcPct val="115000"/>
                        </a:lnSpc>
                        <a:spcAft>
                          <a:spcPts val="1000"/>
                        </a:spcAft>
                      </a:pPr>
                      <a:r>
                        <a:rPr lang="nl-NL" sz="700">
                          <a:effectLst/>
                          <a:latin typeface="Calibri"/>
                          <a:ea typeface="Calibri"/>
                          <a:cs typeface="Times New Roman"/>
                        </a:rPr>
                        <a:t>- kiepproef van Dix-Hallpike</a:t>
                      </a:r>
                    </a:p>
                  </a:txBody>
                  <a:tcPr marL="42289" marR="42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nl-NL" sz="700" dirty="0">
                          <a:effectLst/>
                          <a:latin typeface="Calibri"/>
                          <a:ea typeface="Calibri"/>
                          <a:cs typeface="Times New Roman"/>
                        </a:rPr>
                        <a:t>B</a:t>
                      </a:r>
                    </a:p>
                  </a:txBody>
                  <a:tcPr marL="42289" marR="42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nl-NL" sz="700">
                          <a:effectLst/>
                          <a:latin typeface="Calibri"/>
                          <a:ea typeface="Calibri"/>
                          <a:cs typeface="Times New Roman"/>
                        </a:rPr>
                        <a:t>P</a:t>
                      </a:r>
                    </a:p>
                  </a:txBody>
                  <a:tcPr marL="42289" marR="42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1016143"/>
                  </a:ext>
                </a:extLst>
              </a:tr>
              <a:tr h="177179">
                <a:tc vMerge="1">
                  <a:txBody>
                    <a:bodyPr/>
                    <a:lstStyle/>
                    <a:p>
                      <a:endParaRPr lang="nl-NL"/>
                    </a:p>
                  </a:txBody>
                  <a:tcPr/>
                </a:tc>
                <a:tc vMerge="1">
                  <a:txBody>
                    <a:bodyPr/>
                    <a:lstStyle/>
                    <a:p>
                      <a:endParaRPr lang="nl-NL"/>
                    </a:p>
                  </a:txBody>
                  <a:tcPr/>
                </a:tc>
                <a:tc vMerge="1">
                  <a:txBody>
                    <a:bodyPr/>
                    <a:lstStyle/>
                    <a:p>
                      <a:endParaRPr lang="nl-NL"/>
                    </a:p>
                  </a:txBody>
                  <a:tcPr/>
                </a:tc>
                <a:tc>
                  <a:txBody>
                    <a:bodyPr/>
                    <a:lstStyle/>
                    <a:p>
                      <a:pPr>
                        <a:lnSpc>
                          <a:spcPct val="115000"/>
                        </a:lnSpc>
                        <a:spcAft>
                          <a:spcPts val="1000"/>
                        </a:spcAft>
                      </a:pPr>
                      <a:r>
                        <a:rPr lang="nl-NL" sz="700">
                          <a:effectLst/>
                          <a:latin typeface="Calibri"/>
                          <a:ea typeface="Calibri"/>
                          <a:cs typeface="Times New Roman"/>
                        </a:rPr>
                        <a:t>- Epley manoeuvre</a:t>
                      </a:r>
                    </a:p>
                  </a:txBody>
                  <a:tcPr marL="42289" marR="42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nl-NL" sz="700" dirty="0">
                          <a:effectLst/>
                          <a:latin typeface="Calibri"/>
                          <a:ea typeface="Calibri"/>
                          <a:cs typeface="Times New Roman"/>
                        </a:rPr>
                        <a:t>FB</a:t>
                      </a:r>
                    </a:p>
                  </a:txBody>
                  <a:tcPr marL="42289" marR="42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nl-NL" sz="700">
                          <a:effectLst/>
                          <a:latin typeface="Calibri"/>
                          <a:ea typeface="Calibri"/>
                          <a:cs typeface="Times New Roman"/>
                        </a:rPr>
                        <a:t>EP</a:t>
                      </a:r>
                    </a:p>
                  </a:txBody>
                  <a:tcPr marL="42289" marR="42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7929939"/>
                  </a:ext>
                </a:extLst>
              </a:tr>
              <a:tr h="177179">
                <a:tc vMerge="1">
                  <a:txBody>
                    <a:bodyPr/>
                    <a:lstStyle/>
                    <a:p>
                      <a:endParaRPr lang="nl-NL"/>
                    </a:p>
                  </a:txBody>
                  <a:tcPr/>
                </a:tc>
                <a:tc vMerge="1">
                  <a:txBody>
                    <a:bodyPr/>
                    <a:lstStyle/>
                    <a:p>
                      <a:endParaRPr lang="nl-NL"/>
                    </a:p>
                  </a:txBody>
                  <a:tcPr/>
                </a:tc>
                <a:tc rowSpan="4">
                  <a:txBody>
                    <a:bodyPr/>
                    <a:lstStyle/>
                    <a:p>
                      <a:pPr>
                        <a:lnSpc>
                          <a:spcPct val="115000"/>
                        </a:lnSpc>
                        <a:spcAft>
                          <a:spcPts val="1000"/>
                        </a:spcAft>
                      </a:pPr>
                      <a:r>
                        <a:rPr lang="nl-NL" sz="700">
                          <a:effectLst/>
                          <a:latin typeface="Calibri"/>
                          <a:ea typeface="Calibri"/>
                          <a:cs typeface="Times New Roman"/>
                        </a:rPr>
                        <a:t>L. Bewegingsapparaat </a:t>
                      </a:r>
                    </a:p>
                  </a:txBody>
                  <a:tcPr marL="42289" marR="42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nl-NL" sz="700">
                          <a:effectLst/>
                          <a:latin typeface="Calibri"/>
                          <a:ea typeface="Calibri"/>
                          <a:cs typeface="Times New Roman"/>
                        </a:rPr>
                        <a:t>- schoudergordel, arm, elleboog, pols, hand</a:t>
                      </a:r>
                    </a:p>
                  </a:txBody>
                  <a:tcPr marL="42289" marR="42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nl-NL" sz="700" dirty="0">
                          <a:effectLst/>
                          <a:latin typeface="Calibri"/>
                          <a:ea typeface="Calibri"/>
                          <a:cs typeface="Times New Roman"/>
                        </a:rPr>
                        <a:t>B</a:t>
                      </a:r>
                    </a:p>
                  </a:txBody>
                  <a:tcPr marL="42289" marR="42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nl-NL" sz="700">
                          <a:effectLst/>
                          <a:latin typeface="Calibri"/>
                          <a:ea typeface="Calibri"/>
                          <a:cs typeface="Times New Roman"/>
                        </a:rPr>
                        <a:t>P</a:t>
                      </a:r>
                    </a:p>
                  </a:txBody>
                  <a:tcPr marL="42289" marR="42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2555333"/>
                  </a:ext>
                </a:extLst>
              </a:tr>
              <a:tr h="354359">
                <a:tc vMerge="1">
                  <a:txBody>
                    <a:bodyPr/>
                    <a:lstStyle/>
                    <a:p>
                      <a:endParaRPr lang="nl-NL"/>
                    </a:p>
                  </a:txBody>
                  <a:tcPr/>
                </a:tc>
                <a:tc vMerge="1">
                  <a:txBody>
                    <a:bodyPr/>
                    <a:lstStyle/>
                    <a:p>
                      <a:endParaRPr lang="nl-NL"/>
                    </a:p>
                  </a:txBody>
                  <a:tcPr/>
                </a:tc>
                <a:tc vMerge="1">
                  <a:txBody>
                    <a:bodyPr/>
                    <a:lstStyle/>
                    <a:p>
                      <a:endParaRPr lang="nl-NL"/>
                    </a:p>
                  </a:txBody>
                  <a:tcPr/>
                </a:tc>
                <a:tc>
                  <a:txBody>
                    <a:bodyPr/>
                    <a:lstStyle/>
                    <a:p>
                      <a:pPr>
                        <a:lnSpc>
                          <a:spcPct val="115000"/>
                        </a:lnSpc>
                        <a:spcAft>
                          <a:spcPts val="1000"/>
                        </a:spcAft>
                      </a:pPr>
                      <a:r>
                        <a:rPr lang="nl-NL" sz="700">
                          <a:effectLst/>
                          <a:latin typeface="Calibri"/>
                          <a:ea typeface="Calibri"/>
                          <a:cs typeface="Times New Roman"/>
                        </a:rPr>
                        <a:t>- bekken/heup (incl. beenlengte/verschil), knie, enkel, voet</a:t>
                      </a:r>
                    </a:p>
                  </a:txBody>
                  <a:tcPr marL="42289" marR="42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nl-NL" sz="700" dirty="0">
                          <a:effectLst/>
                          <a:latin typeface="Calibri"/>
                          <a:ea typeface="Calibri"/>
                          <a:cs typeface="Times New Roman"/>
                        </a:rPr>
                        <a:t>B</a:t>
                      </a:r>
                    </a:p>
                  </a:txBody>
                  <a:tcPr marL="42289" marR="42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nl-NL" sz="700">
                          <a:effectLst/>
                          <a:latin typeface="Calibri"/>
                          <a:ea typeface="Calibri"/>
                          <a:cs typeface="Times New Roman"/>
                        </a:rPr>
                        <a:t>P</a:t>
                      </a:r>
                    </a:p>
                  </a:txBody>
                  <a:tcPr marL="42289" marR="42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2380935"/>
                  </a:ext>
                </a:extLst>
              </a:tr>
              <a:tr h="177179">
                <a:tc vMerge="1">
                  <a:txBody>
                    <a:bodyPr/>
                    <a:lstStyle/>
                    <a:p>
                      <a:endParaRPr lang="nl-NL"/>
                    </a:p>
                  </a:txBody>
                  <a:tcPr/>
                </a:tc>
                <a:tc vMerge="1">
                  <a:txBody>
                    <a:bodyPr/>
                    <a:lstStyle/>
                    <a:p>
                      <a:endParaRPr lang="nl-NL"/>
                    </a:p>
                  </a:txBody>
                  <a:tcPr/>
                </a:tc>
                <a:tc vMerge="1">
                  <a:txBody>
                    <a:bodyPr/>
                    <a:lstStyle/>
                    <a:p>
                      <a:endParaRPr lang="nl-NL"/>
                    </a:p>
                  </a:txBody>
                  <a:tcPr/>
                </a:tc>
                <a:tc>
                  <a:txBody>
                    <a:bodyPr/>
                    <a:lstStyle/>
                    <a:p>
                      <a:pPr>
                        <a:lnSpc>
                          <a:spcPct val="115000"/>
                        </a:lnSpc>
                        <a:spcAft>
                          <a:spcPts val="1000"/>
                        </a:spcAft>
                      </a:pPr>
                      <a:r>
                        <a:rPr lang="nl-NL" sz="700">
                          <a:effectLst/>
                          <a:latin typeface="Calibri"/>
                          <a:ea typeface="Calibri"/>
                          <a:cs typeface="Times New Roman"/>
                        </a:rPr>
                        <a:t>- Injectie schouder (gewricht)</a:t>
                      </a:r>
                    </a:p>
                  </a:txBody>
                  <a:tcPr marL="42289" marR="42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nl-NL" sz="700" dirty="0">
                          <a:effectLst/>
                          <a:latin typeface="Calibri"/>
                          <a:ea typeface="Calibri"/>
                          <a:cs typeface="Times New Roman"/>
                        </a:rPr>
                        <a:t>B</a:t>
                      </a:r>
                    </a:p>
                  </a:txBody>
                  <a:tcPr marL="42289" marR="42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nl-NL" sz="700">
                          <a:effectLst/>
                          <a:latin typeface="Calibri"/>
                          <a:ea typeface="Calibri"/>
                          <a:cs typeface="Times New Roman"/>
                        </a:rPr>
                        <a:t>P</a:t>
                      </a:r>
                    </a:p>
                  </a:txBody>
                  <a:tcPr marL="42289" marR="42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8730640"/>
                  </a:ext>
                </a:extLst>
              </a:tr>
              <a:tr h="177179">
                <a:tc vMerge="1">
                  <a:txBody>
                    <a:bodyPr/>
                    <a:lstStyle/>
                    <a:p>
                      <a:endParaRPr lang="nl-NL"/>
                    </a:p>
                  </a:txBody>
                  <a:tcPr/>
                </a:tc>
                <a:tc vMerge="1">
                  <a:txBody>
                    <a:bodyPr/>
                    <a:lstStyle/>
                    <a:p>
                      <a:endParaRPr lang="nl-NL"/>
                    </a:p>
                  </a:txBody>
                  <a:tcPr/>
                </a:tc>
                <a:tc vMerge="1">
                  <a:txBody>
                    <a:bodyPr/>
                    <a:lstStyle/>
                    <a:p>
                      <a:endParaRPr lang="nl-NL"/>
                    </a:p>
                  </a:txBody>
                  <a:tcPr/>
                </a:tc>
                <a:tc>
                  <a:txBody>
                    <a:bodyPr/>
                    <a:lstStyle/>
                    <a:p>
                      <a:pPr>
                        <a:lnSpc>
                          <a:spcPct val="115000"/>
                        </a:lnSpc>
                        <a:spcAft>
                          <a:spcPts val="1000"/>
                        </a:spcAft>
                      </a:pPr>
                      <a:r>
                        <a:rPr lang="nl-NL" sz="700">
                          <a:effectLst/>
                          <a:latin typeface="Calibri"/>
                          <a:ea typeface="Calibri"/>
                          <a:cs typeface="Times New Roman"/>
                        </a:rPr>
                        <a:t>- injectie knie (gewricht)</a:t>
                      </a:r>
                    </a:p>
                  </a:txBody>
                  <a:tcPr marL="42289" marR="42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nl-NL" sz="700" dirty="0">
                          <a:effectLst/>
                          <a:latin typeface="Calibri"/>
                          <a:ea typeface="Calibri"/>
                          <a:cs typeface="Times New Roman"/>
                        </a:rPr>
                        <a:t>B</a:t>
                      </a:r>
                    </a:p>
                  </a:txBody>
                  <a:tcPr marL="42289" marR="42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nl-NL" sz="700">
                          <a:effectLst/>
                          <a:latin typeface="Calibri"/>
                          <a:ea typeface="Calibri"/>
                          <a:cs typeface="Times New Roman"/>
                        </a:rPr>
                        <a:t>P</a:t>
                      </a:r>
                    </a:p>
                  </a:txBody>
                  <a:tcPr marL="42289" marR="42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29610"/>
                  </a:ext>
                </a:extLst>
              </a:tr>
              <a:tr h="177179">
                <a:tc vMerge="1">
                  <a:txBody>
                    <a:bodyPr/>
                    <a:lstStyle/>
                    <a:p>
                      <a:endParaRPr lang="nl-NL"/>
                    </a:p>
                  </a:txBody>
                  <a:tcPr/>
                </a:tc>
                <a:tc vMerge="1">
                  <a:txBody>
                    <a:bodyPr/>
                    <a:lstStyle/>
                    <a:p>
                      <a:endParaRPr lang="nl-NL"/>
                    </a:p>
                  </a:txBody>
                  <a:tcPr/>
                </a:tc>
                <a:tc rowSpan="4">
                  <a:txBody>
                    <a:bodyPr/>
                    <a:lstStyle/>
                    <a:p>
                      <a:pPr>
                        <a:lnSpc>
                          <a:spcPct val="115000"/>
                        </a:lnSpc>
                        <a:spcAft>
                          <a:spcPts val="1000"/>
                        </a:spcAft>
                      </a:pPr>
                      <a:r>
                        <a:rPr lang="nl-NL" sz="700">
                          <a:effectLst/>
                          <a:latin typeface="Calibri"/>
                          <a:ea typeface="Calibri"/>
                          <a:cs typeface="Times New Roman"/>
                        </a:rPr>
                        <a:t>N. Zenuwstelsel</a:t>
                      </a:r>
                    </a:p>
                  </a:txBody>
                  <a:tcPr marL="42289" marR="42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nl-NL" sz="700">
                          <a:effectLst/>
                          <a:latin typeface="Calibri"/>
                          <a:ea typeface="Calibri"/>
                          <a:cs typeface="Times New Roman"/>
                        </a:rPr>
                        <a:t>- kiepproef Dix-Hallpike</a:t>
                      </a:r>
                    </a:p>
                  </a:txBody>
                  <a:tcPr marL="42289" marR="42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nl-NL" sz="700" dirty="0">
                          <a:effectLst/>
                          <a:latin typeface="Calibri"/>
                          <a:ea typeface="Calibri"/>
                          <a:cs typeface="Times New Roman"/>
                        </a:rPr>
                        <a:t>B</a:t>
                      </a:r>
                    </a:p>
                  </a:txBody>
                  <a:tcPr marL="42289" marR="42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nl-NL" sz="700">
                          <a:effectLst/>
                          <a:latin typeface="Calibri"/>
                          <a:ea typeface="Calibri"/>
                          <a:cs typeface="Times New Roman"/>
                        </a:rPr>
                        <a:t>P</a:t>
                      </a:r>
                    </a:p>
                  </a:txBody>
                  <a:tcPr marL="42289" marR="42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740504"/>
                  </a:ext>
                </a:extLst>
              </a:tr>
              <a:tr h="177179">
                <a:tc vMerge="1">
                  <a:txBody>
                    <a:bodyPr/>
                    <a:lstStyle/>
                    <a:p>
                      <a:endParaRPr lang="nl-NL"/>
                    </a:p>
                  </a:txBody>
                  <a:tcPr/>
                </a:tc>
                <a:tc vMerge="1">
                  <a:txBody>
                    <a:bodyPr/>
                    <a:lstStyle/>
                    <a:p>
                      <a:endParaRPr lang="nl-NL"/>
                    </a:p>
                  </a:txBody>
                  <a:tcPr/>
                </a:tc>
                <a:tc vMerge="1">
                  <a:txBody>
                    <a:bodyPr/>
                    <a:lstStyle/>
                    <a:p>
                      <a:endParaRPr lang="nl-NL"/>
                    </a:p>
                  </a:txBody>
                  <a:tcPr/>
                </a:tc>
                <a:tc>
                  <a:txBody>
                    <a:bodyPr/>
                    <a:lstStyle/>
                    <a:p>
                      <a:pPr>
                        <a:lnSpc>
                          <a:spcPct val="115000"/>
                        </a:lnSpc>
                        <a:spcAft>
                          <a:spcPts val="1000"/>
                        </a:spcAft>
                      </a:pPr>
                      <a:r>
                        <a:rPr lang="nl-NL" sz="700">
                          <a:effectLst/>
                          <a:latin typeface="Calibri"/>
                          <a:ea typeface="Calibri"/>
                          <a:cs typeface="Times New Roman"/>
                        </a:rPr>
                        <a:t>- kantelmanoevres</a:t>
                      </a:r>
                    </a:p>
                  </a:txBody>
                  <a:tcPr marL="42289" marR="42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nl-NL" sz="700" dirty="0">
                          <a:effectLst/>
                          <a:latin typeface="Calibri"/>
                          <a:ea typeface="Calibri"/>
                          <a:cs typeface="Times New Roman"/>
                        </a:rPr>
                        <a:t>XBF</a:t>
                      </a:r>
                    </a:p>
                  </a:txBody>
                  <a:tcPr marL="42289" marR="42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nl-NL" sz="700">
                          <a:effectLst/>
                          <a:latin typeface="Calibri"/>
                          <a:ea typeface="Calibri"/>
                          <a:cs typeface="Times New Roman"/>
                        </a:rPr>
                        <a:t>PE</a:t>
                      </a:r>
                    </a:p>
                  </a:txBody>
                  <a:tcPr marL="42289" marR="42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8873153"/>
                  </a:ext>
                </a:extLst>
              </a:tr>
              <a:tr h="177179">
                <a:tc vMerge="1">
                  <a:txBody>
                    <a:bodyPr/>
                    <a:lstStyle/>
                    <a:p>
                      <a:endParaRPr lang="nl-NL"/>
                    </a:p>
                  </a:txBody>
                  <a:tcPr/>
                </a:tc>
                <a:tc vMerge="1">
                  <a:txBody>
                    <a:bodyPr/>
                    <a:lstStyle/>
                    <a:p>
                      <a:endParaRPr lang="nl-NL"/>
                    </a:p>
                  </a:txBody>
                  <a:tcPr/>
                </a:tc>
                <a:tc vMerge="1">
                  <a:txBody>
                    <a:bodyPr/>
                    <a:lstStyle/>
                    <a:p>
                      <a:endParaRPr lang="nl-NL"/>
                    </a:p>
                  </a:txBody>
                  <a:tcPr/>
                </a:tc>
                <a:tc>
                  <a:txBody>
                    <a:bodyPr/>
                    <a:lstStyle/>
                    <a:p>
                      <a:pPr>
                        <a:lnSpc>
                          <a:spcPct val="115000"/>
                        </a:lnSpc>
                        <a:spcAft>
                          <a:spcPts val="1000"/>
                        </a:spcAft>
                      </a:pPr>
                      <a:r>
                        <a:rPr lang="nl-NL" sz="700">
                          <a:effectLst/>
                          <a:latin typeface="Calibri"/>
                          <a:ea typeface="Calibri"/>
                          <a:cs typeface="Times New Roman"/>
                        </a:rPr>
                        <a:t>- Brandt-Daroff oefening</a:t>
                      </a:r>
                    </a:p>
                  </a:txBody>
                  <a:tcPr marL="42289" marR="42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nl-NL" sz="700" dirty="0">
                          <a:effectLst/>
                          <a:latin typeface="Calibri"/>
                          <a:ea typeface="Calibri"/>
                          <a:cs typeface="Times New Roman"/>
                        </a:rPr>
                        <a:t>XBF</a:t>
                      </a:r>
                    </a:p>
                  </a:txBody>
                  <a:tcPr marL="42289" marR="42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nl-NL" sz="700">
                          <a:effectLst/>
                          <a:latin typeface="Calibri"/>
                          <a:ea typeface="Calibri"/>
                          <a:cs typeface="Times New Roman"/>
                        </a:rPr>
                        <a:t>PE</a:t>
                      </a:r>
                    </a:p>
                  </a:txBody>
                  <a:tcPr marL="42289" marR="42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6937697"/>
                  </a:ext>
                </a:extLst>
              </a:tr>
              <a:tr h="177179">
                <a:tc vMerge="1">
                  <a:txBody>
                    <a:bodyPr/>
                    <a:lstStyle/>
                    <a:p>
                      <a:endParaRPr lang="nl-NL"/>
                    </a:p>
                  </a:txBody>
                  <a:tcPr/>
                </a:tc>
                <a:tc vMerge="1">
                  <a:txBody>
                    <a:bodyPr/>
                    <a:lstStyle/>
                    <a:p>
                      <a:endParaRPr lang="nl-NL"/>
                    </a:p>
                  </a:txBody>
                  <a:tcPr/>
                </a:tc>
                <a:tc vMerge="1">
                  <a:txBody>
                    <a:bodyPr/>
                    <a:lstStyle/>
                    <a:p>
                      <a:endParaRPr lang="nl-NL"/>
                    </a:p>
                  </a:txBody>
                  <a:tcPr/>
                </a:tc>
                <a:tc>
                  <a:txBody>
                    <a:bodyPr/>
                    <a:lstStyle/>
                    <a:p>
                      <a:pPr>
                        <a:lnSpc>
                          <a:spcPct val="115000"/>
                        </a:lnSpc>
                        <a:spcAft>
                          <a:spcPts val="1000"/>
                        </a:spcAft>
                      </a:pPr>
                      <a:r>
                        <a:rPr lang="nl-NL" sz="700">
                          <a:effectLst/>
                          <a:latin typeface="Calibri"/>
                          <a:ea typeface="Calibri"/>
                          <a:cs typeface="Times New Roman"/>
                        </a:rPr>
                        <a:t>- Head Impulse Test (HIT)</a:t>
                      </a:r>
                    </a:p>
                  </a:txBody>
                  <a:tcPr marL="42289" marR="42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nl-NL" sz="700" dirty="0">
                          <a:effectLst/>
                          <a:latin typeface="Calibri"/>
                          <a:ea typeface="Calibri"/>
                          <a:cs typeface="Times New Roman"/>
                        </a:rPr>
                        <a:t>B</a:t>
                      </a:r>
                    </a:p>
                  </a:txBody>
                  <a:tcPr marL="42289" marR="42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nl-NL" sz="700">
                          <a:effectLst/>
                          <a:latin typeface="Calibri"/>
                          <a:ea typeface="Calibri"/>
                          <a:cs typeface="Times New Roman"/>
                        </a:rPr>
                        <a:t>P</a:t>
                      </a:r>
                    </a:p>
                  </a:txBody>
                  <a:tcPr marL="42289" marR="42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568735"/>
                  </a:ext>
                </a:extLst>
              </a:tr>
              <a:tr h="177179">
                <a:tc vMerge="1">
                  <a:txBody>
                    <a:bodyPr/>
                    <a:lstStyle/>
                    <a:p>
                      <a:endParaRPr lang="nl-NL"/>
                    </a:p>
                  </a:txBody>
                  <a:tcPr/>
                </a:tc>
                <a:tc vMerge="1">
                  <a:txBody>
                    <a:bodyPr/>
                    <a:lstStyle/>
                    <a:p>
                      <a:endParaRPr lang="nl-NL"/>
                    </a:p>
                  </a:txBody>
                  <a:tcPr/>
                </a:tc>
                <a:tc>
                  <a:txBody>
                    <a:bodyPr/>
                    <a:lstStyle/>
                    <a:p>
                      <a:pPr>
                        <a:lnSpc>
                          <a:spcPct val="115000"/>
                        </a:lnSpc>
                        <a:spcAft>
                          <a:spcPts val="1000"/>
                        </a:spcAft>
                      </a:pPr>
                      <a:r>
                        <a:rPr lang="nl-NL" sz="700">
                          <a:effectLst/>
                          <a:latin typeface="Calibri"/>
                          <a:ea typeface="Calibri"/>
                          <a:cs typeface="Times New Roman"/>
                        </a:rPr>
                        <a:t>R. Tractus Respiratorius</a:t>
                      </a:r>
                    </a:p>
                  </a:txBody>
                  <a:tcPr marL="42289" marR="42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nl-NL" sz="700">
                          <a:effectLst/>
                          <a:latin typeface="Calibri"/>
                          <a:ea typeface="Calibri"/>
                          <a:cs typeface="Times New Roman"/>
                        </a:rPr>
                        <a:t>- indirecte laryngoscopie</a:t>
                      </a:r>
                    </a:p>
                  </a:txBody>
                  <a:tcPr marL="42289" marR="42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nl-NL" sz="700">
                          <a:effectLst/>
                          <a:latin typeface="Calibri"/>
                          <a:ea typeface="Calibri"/>
                          <a:cs typeface="Times New Roman"/>
                        </a:rPr>
                        <a:t>F</a:t>
                      </a:r>
                    </a:p>
                  </a:txBody>
                  <a:tcPr marL="42289" marR="42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nl-NL" sz="700">
                          <a:effectLst/>
                          <a:latin typeface="Calibri"/>
                          <a:ea typeface="Calibri"/>
                          <a:cs typeface="Times New Roman"/>
                        </a:rPr>
                        <a:t>EP</a:t>
                      </a:r>
                    </a:p>
                  </a:txBody>
                  <a:tcPr marL="42289" marR="42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7517192"/>
                  </a:ext>
                </a:extLst>
              </a:tr>
              <a:tr h="177179">
                <a:tc vMerge="1">
                  <a:txBody>
                    <a:bodyPr/>
                    <a:lstStyle/>
                    <a:p>
                      <a:endParaRPr lang="nl-NL"/>
                    </a:p>
                  </a:txBody>
                  <a:tcPr/>
                </a:tc>
                <a:tc vMerge="1">
                  <a:txBody>
                    <a:bodyPr/>
                    <a:lstStyle/>
                    <a:p>
                      <a:endParaRPr lang="nl-NL"/>
                    </a:p>
                  </a:txBody>
                  <a:tcPr/>
                </a:tc>
                <a:tc rowSpan="2">
                  <a:txBody>
                    <a:bodyPr/>
                    <a:lstStyle/>
                    <a:p>
                      <a:pPr>
                        <a:lnSpc>
                          <a:spcPct val="115000"/>
                        </a:lnSpc>
                        <a:spcAft>
                          <a:spcPts val="1000"/>
                        </a:spcAft>
                      </a:pPr>
                      <a:r>
                        <a:rPr lang="nl-NL" sz="700">
                          <a:effectLst/>
                          <a:latin typeface="Calibri"/>
                          <a:ea typeface="Calibri"/>
                          <a:cs typeface="Times New Roman"/>
                        </a:rPr>
                        <a:t>S. Huid</a:t>
                      </a:r>
                    </a:p>
                  </a:txBody>
                  <a:tcPr marL="42289" marR="42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nl-NL" sz="700">
                          <a:effectLst/>
                          <a:latin typeface="Calibri"/>
                          <a:ea typeface="Calibri"/>
                          <a:cs typeface="Times New Roman"/>
                        </a:rPr>
                        <a:t>- verwijderen verruca (scherpe lepel)</a:t>
                      </a:r>
                    </a:p>
                  </a:txBody>
                  <a:tcPr marL="42289" marR="42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nl-NL" sz="700" dirty="0">
                          <a:effectLst/>
                          <a:latin typeface="Calibri"/>
                          <a:ea typeface="Calibri"/>
                          <a:cs typeface="Times New Roman"/>
                        </a:rPr>
                        <a:t>B</a:t>
                      </a:r>
                    </a:p>
                  </a:txBody>
                  <a:tcPr marL="42289" marR="42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nl-NL" sz="700">
                          <a:effectLst/>
                          <a:latin typeface="Calibri"/>
                          <a:ea typeface="Calibri"/>
                          <a:cs typeface="Times New Roman"/>
                        </a:rPr>
                        <a:t>P</a:t>
                      </a:r>
                    </a:p>
                  </a:txBody>
                  <a:tcPr marL="42289" marR="42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510012"/>
                  </a:ext>
                </a:extLst>
              </a:tr>
              <a:tr h="177179">
                <a:tc vMerge="1">
                  <a:txBody>
                    <a:bodyPr/>
                    <a:lstStyle/>
                    <a:p>
                      <a:endParaRPr lang="nl-NL"/>
                    </a:p>
                  </a:txBody>
                  <a:tcPr/>
                </a:tc>
                <a:tc vMerge="1">
                  <a:txBody>
                    <a:bodyPr/>
                    <a:lstStyle/>
                    <a:p>
                      <a:endParaRPr lang="nl-NL"/>
                    </a:p>
                  </a:txBody>
                  <a:tcPr/>
                </a:tc>
                <a:tc vMerge="1">
                  <a:txBody>
                    <a:bodyPr/>
                    <a:lstStyle/>
                    <a:p>
                      <a:endParaRPr lang="nl-NL"/>
                    </a:p>
                  </a:txBody>
                  <a:tcPr/>
                </a:tc>
                <a:tc>
                  <a:txBody>
                    <a:bodyPr/>
                    <a:lstStyle/>
                    <a:p>
                      <a:pPr>
                        <a:lnSpc>
                          <a:spcPct val="115000"/>
                        </a:lnSpc>
                        <a:spcAft>
                          <a:spcPts val="1000"/>
                        </a:spcAft>
                      </a:pPr>
                      <a:r>
                        <a:rPr lang="nl-NL" sz="700" b="1" dirty="0">
                          <a:effectLst/>
                          <a:latin typeface="Calibri"/>
                          <a:ea typeface="Calibri"/>
                          <a:cs typeface="Times New Roman"/>
                        </a:rPr>
                        <a:t>- cryotherapie (vloeibare N2)</a:t>
                      </a:r>
                    </a:p>
                  </a:txBody>
                  <a:tcPr marL="42289" marR="42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nl-NL" sz="700" b="1" dirty="0">
                          <a:effectLst/>
                          <a:latin typeface="Calibri"/>
                          <a:ea typeface="Calibri"/>
                          <a:cs typeface="Times New Roman"/>
                        </a:rPr>
                        <a:t>B</a:t>
                      </a:r>
                    </a:p>
                  </a:txBody>
                  <a:tcPr marL="42289" marR="42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nl-NL" sz="700" b="1" dirty="0">
                          <a:effectLst/>
                          <a:latin typeface="Calibri"/>
                          <a:ea typeface="Calibri"/>
                          <a:cs typeface="Times New Roman"/>
                        </a:rPr>
                        <a:t>P</a:t>
                      </a:r>
                    </a:p>
                  </a:txBody>
                  <a:tcPr marL="42289" marR="42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7410395"/>
                  </a:ext>
                </a:extLst>
              </a:tr>
            </a:tbl>
          </a:graphicData>
        </a:graphic>
      </p:graphicFrame>
    </p:spTree>
    <p:extLst>
      <p:ext uri="{BB962C8B-B14F-4D97-AF65-F5344CB8AC3E}">
        <p14:creationId xmlns:p14="http://schemas.microsoft.com/office/powerpoint/2010/main" val="19812406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200" dirty="0">
                <a:latin typeface="Palatino Linotype" panose="02040502050505030304" pitchFamily="18" charset="0"/>
              </a:rPr>
              <a:t>Toelichting op vaardigheid</a:t>
            </a:r>
          </a:p>
        </p:txBody>
      </p:sp>
      <p:sp>
        <p:nvSpPr>
          <p:cNvPr id="3" name="Tijdelijke aanduiding voor voettekst 2"/>
          <p:cNvSpPr>
            <a:spLocks noGrp="1"/>
          </p:cNvSpPr>
          <p:nvPr>
            <p:ph type="ftr" sz="quarter" idx="11"/>
          </p:nvPr>
        </p:nvSpPr>
        <p:spPr/>
        <p:txBody>
          <a:bodyPr/>
          <a:lstStyle/>
          <a:p>
            <a:r>
              <a:rPr lang="nl-NL"/>
              <a:t>&lt;voettekst, aanpassen via Invoegen -&gt; Koptekst en voettekst&gt;</a:t>
            </a:r>
            <a:endParaRPr lang="nl-NL" dirty="0"/>
          </a:p>
        </p:txBody>
      </p:sp>
      <p:sp>
        <p:nvSpPr>
          <p:cNvPr id="4" name="Tijdelijke aanduiding voor dianummer 3"/>
          <p:cNvSpPr>
            <a:spLocks noGrp="1"/>
          </p:cNvSpPr>
          <p:nvPr>
            <p:ph type="sldNum" sz="quarter" idx="12"/>
          </p:nvPr>
        </p:nvSpPr>
        <p:spPr/>
        <p:txBody>
          <a:bodyPr/>
          <a:lstStyle/>
          <a:p>
            <a:fld id="{4D8A6874-5530-004C-9748-CB666A561DD5}" type="slidenum">
              <a:rPr lang="nl-NL" smtClean="0"/>
              <a:t>15</a:t>
            </a:fld>
            <a:endParaRPr lang="nl-NL"/>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9600" y="1417637"/>
            <a:ext cx="2997200" cy="4155917"/>
          </a:xfrm>
          <a:prstGeom prst="rect">
            <a:avLst/>
          </a:prstGeom>
        </p:spPr>
      </p:pic>
      <p:sp>
        <p:nvSpPr>
          <p:cNvPr id="6" name="Rechthoek 5"/>
          <p:cNvSpPr/>
          <p:nvPr/>
        </p:nvSpPr>
        <p:spPr>
          <a:xfrm>
            <a:off x="735614" y="1602770"/>
            <a:ext cx="4953986" cy="3785652"/>
          </a:xfrm>
          <a:prstGeom prst="rect">
            <a:avLst/>
          </a:prstGeom>
        </p:spPr>
        <p:txBody>
          <a:bodyPr wrap="square">
            <a:spAutoFit/>
          </a:bodyPr>
          <a:lstStyle/>
          <a:p>
            <a:r>
              <a:rPr lang="nl-NL" sz="2400" dirty="0">
                <a:solidFill>
                  <a:schemeClr val="accent1"/>
                </a:solidFill>
                <a:latin typeface="Palatino Linotype" panose="02040502050505030304" pitchFamily="18" charset="0"/>
              </a:rPr>
              <a:t>Stappenplan voor uitvoeren van vaardigheid</a:t>
            </a:r>
            <a:br>
              <a:rPr lang="nl-NL" sz="2400" dirty="0">
                <a:solidFill>
                  <a:schemeClr val="accent1"/>
                </a:solidFill>
                <a:latin typeface="Palatino Linotype" panose="02040502050505030304" pitchFamily="18" charset="0"/>
              </a:rPr>
            </a:br>
            <a:r>
              <a:rPr lang="nl-NL" sz="2400" dirty="0">
                <a:solidFill>
                  <a:schemeClr val="accent1"/>
                </a:solidFill>
                <a:latin typeface="Palatino Linotype" panose="02040502050505030304" pitchFamily="18" charset="0"/>
              </a:rPr>
              <a:t>(geen toetsing station of scoringslijst!!!!) </a:t>
            </a:r>
          </a:p>
          <a:p>
            <a:endParaRPr lang="nl-NL" sz="2400" dirty="0">
              <a:solidFill>
                <a:schemeClr val="accent1"/>
              </a:solidFill>
              <a:latin typeface="Palatino Linotype" panose="02040502050505030304" pitchFamily="18" charset="0"/>
            </a:endParaRPr>
          </a:p>
          <a:p>
            <a:r>
              <a:rPr lang="nl-NL" sz="2400" dirty="0">
                <a:solidFill>
                  <a:schemeClr val="accent1"/>
                </a:solidFill>
                <a:latin typeface="Palatino Linotype" panose="02040502050505030304" pitchFamily="18" charset="0"/>
              </a:rPr>
              <a:t>Gebaseerd op NHG protocol, Standaard, de boeken Fysische en Aanvullende diagnostiek/Therapie/</a:t>
            </a:r>
            <a:br>
              <a:rPr lang="nl-NL" sz="2400" dirty="0">
                <a:solidFill>
                  <a:schemeClr val="accent1"/>
                </a:solidFill>
                <a:latin typeface="Palatino Linotype" panose="02040502050505030304" pitchFamily="18" charset="0"/>
              </a:rPr>
            </a:br>
            <a:r>
              <a:rPr lang="nl-NL" sz="2400" dirty="0">
                <a:solidFill>
                  <a:schemeClr val="accent1"/>
                </a:solidFill>
                <a:latin typeface="Palatino Linotype" panose="02040502050505030304" pitchFamily="18" charset="0"/>
              </a:rPr>
              <a:t>Praktijk, oude PSL.</a:t>
            </a:r>
          </a:p>
        </p:txBody>
      </p:sp>
    </p:spTree>
    <p:extLst>
      <p:ext uri="{BB962C8B-B14F-4D97-AF65-F5344CB8AC3E}">
        <p14:creationId xmlns:p14="http://schemas.microsoft.com/office/powerpoint/2010/main" val="40050841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200" dirty="0" err="1">
                <a:latin typeface="Palatino Linotype" panose="02040502050505030304" pitchFamily="18" charset="0"/>
              </a:rPr>
              <a:t>Miller’s</a:t>
            </a:r>
            <a:r>
              <a:rPr lang="nl-NL" sz="3200" dirty="0">
                <a:latin typeface="Palatino Linotype" panose="02040502050505030304" pitchFamily="18" charset="0"/>
              </a:rPr>
              <a:t> </a:t>
            </a:r>
            <a:r>
              <a:rPr lang="nl-NL" sz="3200" dirty="0" err="1">
                <a:latin typeface="Palatino Linotype" panose="02040502050505030304" pitchFamily="18" charset="0"/>
              </a:rPr>
              <a:t>pyramid</a:t>
            </a:r>
            <a:endParaRPr lang="nl-NL" sz="3200" dirty="0">
              <a:latin typeface="Palatino Linotype" panose="02040502050505030304" pitchFamily="18" charset="0"/>
            </a:endParaRPr>
          </a:p>
        </p:txBody>
      </p:sp>
      <p:sp>
        <p:nvSpPr>
          <p:cNvPr id="3" name="Tijdelijke aanduiding voor voettekst 2"/>
          <p:cNvSpPr>
            <a:spLocks noGrp="1"/>
          </p:cNvSpPr>
          <p:nvPr>
            <p:ph type="ftr" sz="quarter" idx="11"/>
          </p:nvPr>
        </p:nvSpPr>
        <p:spPr/>
        <p:txBody>
          <a:bodyPr/>
          <a:lstStyle/>
          <a:p>
            <a:r>
              <a:rPr lang="nl-NL"/>
              <a:t>&lt;voettekst, aanpassen via Invoegen -&gt; Koptekst en voettekst&gt;</a:t>
            </a:r>
            <a:endParaRPr lang="nl-NL" dirty="0"/>
          </a:p>
        </p:txBody>
      </p:sp>
      <p:sp>
        <p:nvSpPr>
          <p:cNvPr id="4" name="Tijdelijke aanduiding voor dianummer 3"/>
          <p:cNvSpPr>
            <a:spLocks noGrp="1"/>
          </p:cNvSpPr>
          <p:nvPr>
            <p:ph type="sldNum" sz="quarter" idx="12"/>
          </p:nvPr>
        </p:nvSpPr>
        <p:spPr/>
        <p:txBody>
          <a:bodyPr/>
          <a:lstStyle/>
          <a:p>
            <a:fld id="{4D8A6874-5530-004C-9748-CB666A561DD5}" type="slidenum">
              <a:rPr lang="nl-NL" smtClean="0"/>
              <a:t>16</a:t>
            </a:fld>
            <a:endParaRPr lang="nl-NL"/>
          </a:p>
        </p:txBody>
      </p:sp>
      <p:pic>
        <p:nvPicPr>
          <p:cNvPr id="5" name="Tijdelijke aanduiding voor inhoud 3"/>
          <p:cNvPicPr>
            <a:picLocks noChangeAspect="1"/>
          </p:cNvPicPr>
          <p:nvPr/>
        </p:nvPicPr>
        <p:blipFill>
          <a:blip r:embed="rId3"/>
          <a:stretch>
            <a:fillRect/>
          </a:stretch>
        </p:blipFill>
        <p:spPr>
          <a:xfrm>
            <a:off x="0" y="1942898"/>
            <a:ext cx="5455917" cy="3654114"/>
          </a:xfrm>
          <a:prstGeom prst="rect">
            <a:avLst/>
          </a:prstGeom>
        </p:spPr>
      </p:pic>
      <p:sp>
        <p:nvSpPr>
          <p:cNvPr id="7" name="Pijl-rechts 6"/>
          <p:cNvSpPr/>
          <p:nvPr/>
        </p:nvSpPr>
        <p:spPr>
          <a:xfrm>
            <a:off x="5455917" y="3047640"/>
            <a:ext cx="978408" cy="484632"/>
          </a:xfrm>
          <a:prstGeom prst="rightArrow">
            <a:avLst/>
          </a:prstGeom>
          <a:solidFill>
            <a:srgbClr val="0A438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dirty="0"/>
              <a:t>Mini-CEX</a:t>
            </a:r>
          </a:p>
        </p:txBody>
      </p:sp>
      <p:sp>
        <p:nvSpPr>
          <p:cNvPr id="8" name="Pijl-rechts 7"/>
          <p:cNvSpPr/>
          <p:nvPr/>
        </p:nvSpPr>
        <p:spPr>
          <a:xfrm>
            <a:off x="5455917" y="3589092"/>
            <a:ext cx="978408" cy="484632"/>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DOPS</a:t>
            </a:r>
          </a:p>
        </p:txBody>
      </p:sp>
      <p:sp>
        <p:nvSpPr>
          <p:cNvPr id="9" name="Pijl-rechts 8"/>
          <p:cNvSpPr/>
          <p:nvPr/>
        </p:nvSpPr>
        <p:spPr>
          <a:xfrm>
            <a:off x="5455917" y="4095983"/>
            <a:ext cx="978408" cy="484632"/>
          </a:xfrm>
          <a:prstGeom prst="rightArrow">
            <a:avLst/>
          </a:prstGeom>
          <a:solidFill>
            <a:srgbClr val="EB84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KOV</a:t>
            </a:r>
          </a:p>
        </p:txBody>
      </p:sp>
      <p:sp>
        <p:nvSpPr>
          <p:cNvPr id="23" name="Tekstvak 22"/>
          <p:cNvSpPr txBox="1"/>
          <p:nvPr/>
        </p:nvSpPr>
        <p:spPr>
          <a:xfrm>
            <a:off x="6434325" y="1947511"/>
            <a:ext cx="2709675" cy="646331"/>
          </a:xfrm>
          <a:prstGeom prst="rect">
            <a:avLst/>
          </a:prstGeom>
          <a:solidFill>
            <a:srgbClr val="FFFF8F"/>
          </a:solidFill>
        </p:spPr>
        <p:txBody>
          <a:bodyPr wrap="square" rtlCol="0">
            <a:spAutoFit/>
          </a:bodyPr>
          <a:lstStyle/>
          <a:p>
            <a:r>
              <a:rPr lang="nl-NL" b="1" dirty="0">
                <a:latin typeface="Comic Sans MS" panose="030F0702030302020204" pitchFamily="66" charset="0"/>
              </a:rPr>
              <a:t>Korte Vaardigheden Beoordeling (KVB)*</a:t>
            </a:r>
          </a:p>
        </p:txBody>
      </p:sp>
      <p:pic>
        <p:nvPicPr>
          <p:cNvPr id="24" name="Afbeelding 23"/>
          <p:cNvPicPr>
            <a:picLocks noChangeAspect="1"/>
          </p:cNvPicPr>
          <p:nvPr/>
        </p:nvPicPr>
        <p:blipFill>
          <a:blip r:embed="rId4"/>
          <a:stretch>
            <a:fillRect/>
          </a:stretch>
        </p:blipFill>
        <p:spPr>
          <a:xfrm>
            <a:off x="6434325" y="2576725"/>
            <a:ext cx="2709675" cy="2273853"/>
          </a:xfrm>
          <a:prstGeom prst="rect">
            <a:avLst/>
          </a:prstGeom>
        </p:spPr>
      </p:pic>
    </p:spTree>
    <p:extLst>
      <p:ext uri="{BB962C8B-B14F-4D97-AF65-F5344CB8AC3E}">
        <p14:creationId xmlns:p14="http://schemas.microsoft.com/office/powerpoint/2010/main" val="4019260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2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3200" dirty="0">
                <a:latin typeface="Palatino Linotype" panose="02040502050505030304" pitchFamily="18" charset="0"/>
              </a:rPr>
              <a:t>TOOLS</a:t>
            </a:r>
          </a:p>
        </p:txBody>
      </p:sp>
      <p:sp>
        <p:nvSpPr>
          <p:cNvPr id="3" name="Tijdelijke aanduiding voor voettekst 2"/>
          <p:cNvSpPr>
            <a:spLocks noGrp="1"/>
          </p:cNvSpPr>
          <p:nvPr>
            <p:ph type="ftr" sz="quarter" idx="11"/>
          </p:nvPr>
        </p:nvSpPr>
        <p:spPr/>
        <p:txBody>
          <a:bodyPr/>
          <a:lstStyle/>
          <a:p>
            <a:r>
              <a:rPr lang="nl-NL"/>
              <a:t>&lt;voettekst, aanpassen via Invoegen -&gt; Koptekst en voettekst&gt;</a:t>
            </a:r>
            <a:endParaRPr lang="nl-NL" dirty="0"/>
          </a:p>
        </p:txBody>
      </p:sp>
      <p:sp>
        <p:nvSpPr>
          <p:cNvPr id="4" name="Tijdelijke aanduiding voor dianummer 3"/>
          <p:cNvSpPr>
            <a:spLocks noGrp="1"/>
          </p:cNvSpPr>
          <p:nvPr>
            <p:ph type="sldNum" sz="quarter" idx="12"/>
          </p:nvPr>
        </p:nvSpPr>
        <p:spPr/>
        <p:txBody>
          <a:bodyPr/>
          <a:lstStyle/>
          <a:p>
            <a:fld id="{4D8A6874-5530-004C-9748-CB666A561DD5}" type="slidenum">
              <a:rPr lang="nl-NL" smtClean="0"/>
              <a:t>17</a:t>
            </a:fld>
            <a:endParaRPr lang="nl-NL"/>
          </a:p>
        </p:txBody>
      </p:sp>
      <p:sp>
        <p:nvSpPr>
          <p:cNvPr id="5" name="Rechthoek 4"/>
          <p:cNvSpPr/>
          <p:nvPr/>
        </p:nvSpPr>
        <p:spPr>
          <a:xfrm>
            <a:off x="735614" y="1591733"/>
            <a:ext cx="8035853" cy="3416320"/>
          </a:xfrm>
          <a:prstGeom prst="rect">
            <a:avLst/>
          </a:prstGeom>
        </p:spPr>
        <p:txBody>
          <a:bodyPr wrap="square">
            <a:spAutoFit/>
          </a:bodyPr>
          <a:lstStyle/>
          <a:p>
            <a:r>
              <a:rPr lang="nl-NL" sz="2400" dirty="0">
                <a:solidFill>
                  <a:schemeClr val="accent1"/>
                </a:solidFill>
                <a:latin typeface="Palatino Linotype" panose="02040502050505030304" pitchFamily="18" charset="0"/>
                <a:hlinkClick r:id="rId3"/>
              </a:rPr>
              <a:t>https://www.huisartsopleiding.nl/opleiding/</a:t>
            </a:r>
            <a:br>
              <a:rPr lang="nl-NL" sz="2400" dirty="0">
                <a:solidFill>
                  <a:schemeClr val="accent1"/>
                </a:solidFill>
                <a:latin typeface="Palatino Linotype" panose="02040502050505030304" pitchFamily="18" charset="0"/>
                <a:hlinkClick r:id="rId3"/>
              </a:rPr>
            </a:br>
            <a:r>
              <a:rPr lang="nl-NL" sz="2400" dirty="0">
                <a:solidFill>
                  <a:schemeClr val="accent1"/>
                </a:solidFill>
                <a:latin typeface="Palatino Linotype" panose="02040502050505030304" pitchFamily="18" charset="0"/>
                <a:hlinkClick r:id="rId3"/>
              </a:rPr>
              <a:t>vaardigheden-opleiding</a:t>
            </a:r>
            <a:r>
              <a:rPr lang="nl-NL" sz="2400" dirty="0">
                <a:solidFill>
                  <a:schemeClr val="accent1"/>
                </a:solidFill>
                <a:latin typeface="Palatino Linotype" panose="02040502050505030304" pitchFamily="18" charset="0"/>
              </a:rPr>
              <a:t> :</a:t>
            </a:r>
          </a:p>
          <a:p>
            <a:endParaRPr lang="nl-NL" sz="2400" dirty="0">
              <a:solidFill>
                <a:schemeClr val="accent1"/>
              </a:solidFill>
              <a:latin typeface="Palatino Linotype" panose="02040502050505030304" pitchFamily="18" charset="0"/>
            </a:endParaRPr>
          </a:p>
          <a:p>
            <a:r>
              <a:rPr lang="nl-NL" sz="2400" dirty="0">
                <a:solidFill>
                  <a:schemeClr val="accent1"/>
                </a:solidFill>
                <a:latin typeface="Palatino Linotype" panose="02040502050505030304" pitchFamily="18" charset="0"/>
              </a:rPr>
              <a:t>1. De Wegwijzer voor </a:t>
            </a:r>
            <a:r>
              <a:rPr lang="nl-NL" sz="2400" dirty="0" err="1">
                <a:solidFill>
                  <a:schemeClr val="accent1"/>
                </a:solidFill>
                <a:latin typeface="Palatino Linotype" panose="02040502050505030304" pitchFamily="18" charset="0"/>
              </a:rPr>
              <a:t>aios</a:t>
            </a:r>
            <a:br>
              <a:rPr lang="nl-NL" sz="2400" dirty="0">
                <a:solidFill>
                  <a:schemeClr val="accent1"/>
                </a:solidFill>
                <a:latin typeface="Palatino Linotype" panose="02040502050505030304" pitchFamily="18" charset="0"/>
              </a:rPr>
            </a:br>
            <a:r>
              <a:rPr lang="nl-NL" sz="2400" dirty="0">
                <a:solidFill>
                  <a:schemeClr val="accent1"/>
                </a:solidFill>
                <a:latin typeface="Palatino Linotype" panose="02040502050505030304" pitchFamily="18" charset="0"/>
              </a:rPr>
              <a:t>2. De Korte Vaardigheden Beoordeling (KVB)</a:t>
            </a:r>
          </a:p>
          <a:p>
            <a:r>
              <a:rPr lang="nl-NL" sz="2400" dirty="0">
                <a:solidFill>
                  <a:schemeClr val="accent1"/>
                </a:solidFill>
                <a:latin typeface="Palatino Linotype" panose="02040502050505030304" pitchFamily="18" charset="0"/>
              </a:rPr>
              <a:t>3. De Toelichtingen</a:t>
            </a:r>
          </a:p>
          <a:p>
            <a:r>
              <a:rPr lang="nl-NL" sz="2400" dirty="0">
                <a:solidFill>
                  <a:schemeClr val="accent1"/>
                </a:solidFill>
                <a:latin typeface="Palatino Linotype" panose="02040502050505030304" pitchFamily="18" charset="0"/>
              </a:rPr>
              <a:t>4. Het Framework</a:t>
            </a:r>
            <a:br>
              <a:rPr lang="nl-NL" sz="2400" dirty="0">
                <a:solidFill>
                  <a:schemeClr val="accent1"/>
                </a:solidFill>
                <a:latin typeface="Palatino Linotype" panose="02040502050505030304" pitchFamily="18" charset="0"/>
              </a:rPr>
            </a:br>
            <a:r>
              <a:rPr lang="nl-NL" sz="2400" dirty="0">
                <a:solidFill>
                  <a:schemeClr val="accent1"/>
                </a:solidFill>
                <a:latin typeface="Palatino Linotype" panose="02040502050505030304" pitchFamily="18" charset="0"/>
              </a:rPr>
              <a:t>5. Een Format en programma’s voor ondersteunend onderwijs</a:t>
            </a:r>
          </a:p>
        </p:txBody>
      </p:sp>
    </p:spTree>
    <p:extLst>
      <p:ext uri="{BB962C8B-B14F-4D97-AF65-F5344CB8AC3E}">
        <p14:creationId xmlns:p14="http://schemas.microsoft.com/office/powerpoint/2010/main" val="31578193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200" dirty="0">
                <a:latin typeface="Palatino Linotype" panose="02040502050505030304" pitchFamily="18" charset="0"/>
              </a:rPr>
              <a:t>Handig of Vaardig?</a:t>
            </a:r>
          </a:p>
        </p:txBody>
      </p:sp>
      <p:sp>
        <p:nvSpPr>
          <p:cNvPr id="3" name="Tijdelijke aanduiding voor voettekst 2"/>
          <p:cNvSpPr>
            <a:spLocks noGrp="1"/>
          </p:cNvSpPr>
          <p:nvPr>
            <p:ph type="ftr" sz="quarter" idx="11"/>
          </p:nvPr>
        </p:nvSpPr>
        <p:spPr/>
        <p:txBody>
          <a:bodyPr/>
          <a:lstStyle/>
          <a:p>
            <a:r>
              <a:rPr lang="nl-NL"/>
              <a:t>&lt;voettekst, aanpassen via Invoegen -&gt; Koptekst en voettekst&gt;</a:t>
            </a:r>
            <a:endParaRPr lang="nl-NL" dirty="0"/>
          </a:p>
        </p:txBody>
      </p:sp>
      <p:sp>
        <p:nvSpPr>
          <p:cNvPr id="4" name="Tijdelijke aanduiding voor dianummer 3"/>
          <p:cNvSpPr>
            <a:spLocks noGrp="1"/>
          </p:cNvSpPr>
          <p:nvPr>
            <p:ph type="sldNum" sz="quarter" idx="12"/>
          </p:nvPr>
        </p:nvSpPr>
        <p:spPr/>
        <p:txBody>
          <a:bodyPr/>
          <a:lstStyle/>
          <a:p>
            <a:fld id="{4D8A6874-5530-004C-9748-CB666A561DD5}" type="slidenum">
              <a:rPr lang="nl-NL" smtClean="0"/>
              <a:t>18</a:t>
            </a:fld>
            <a:endParaRPr lang="nl-NL"/>
          </a:p>
        </p:txBody>
      </p:sp>
      <p:sp>
        <p:nvSpPr>
          <p:cNvPr id="5" name="Tijdelijke aanduiding voor inhoud 2"/>
          <p:cNvSpPr txBox="1">
            <a:spLocks/>
          </p:cNvSpPr>
          <p:nvPr/>
        </p:nvSpPr>
        <p:spPr>
          <a:xfrm>
            <a:off x="139207" y="1557833"/>
            <a:ext cx="9004793" cy="4194617"/>
          </a:xfrm>
          <a:prstGeom prst="rect">
            <a:avLst/>
          </a:prstGeom>
        </p:spPr>
        <p:txBody>
          <a:bodyPr>
            <a:normAutofit/>
          </a:bodyPr>
          <a:lstStyle>
            <a:lvl1pPr marL="342900" indent="-342900" algn="l" defTabSz="457200" rtl="0" eaLnBrk="1" latinLnBrk="0" hangingPunct="1">
              <a:spcBef>
                <a:spcPct val="20000"/>
              </a:spcBef>
              <a:buFont typeface="Arial"/>
              <a:buChar char="•"/>
              <a:defRPr sz="2800" kern="1200">
                <a:solidFill>
                  <a:schemeClr val="accent1"/>
                </a:solidFill>
                <a:latin typeface="+mn-lt"/>
                <a:ea typeface="+mn-ea"/>
                <a:cs typeface="+mn-cs"/>
              </a:defRPr>
            </a:lvl1pPr>
            <a:lvl2pPr marL="742950" indent="-285750" algn="l" defTabSz="457200" rtl="0" eaLnBrk="1" latinLnBrk="0" hangingPunct="1">
              <a:spcBef>
                <a:spcPct val="20000"/>
              </a:spcBef>
              <a:buFont typeface="Arial"/>
              <a:buChar char="•"/>
              <a:defRPr sz="2600" kern="1200">
                <a:solidFill>
                  <a:schemeClr val="accent1"/>
                </a:solidFill>
                <a:latin typeface="+mn-lt"/>
                <a:ea typeface="+mn-ea"/>
                <a:cs typeface="+mn-cs"/>
              </a:defRPr>
            </a:lvl2pPr>
            <a:lvl3pPr marL="1143000" indent="-228600" algn="l" defTabSz="457200" rtl="0" eaLnBrk="1" latinLnBrk="0" hangingPunct="1">
              <a:spcBef>
                <a:spcPct val="20000"/>
              </a:spcBef>
              <a:buFont typeface="Arial"/>
              <a:buChar char="•"/>
              <a:defRPr sz="2200" kern="1200">
                <a:solidFill>
                  <a:schemeClr val="accent4"/>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accent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82A74"/>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nl-NL" sz="2400" dirty="0">
                <a:latin typeface="Palatino Linotype" panose="02040502050505030304" pitchFamily="18" charset="0"/>
              </a:rPr>
              <a:t>Een MTV is (Michels e.a. </a:t>
            </a:r>
            <a:r>
              <a:rPr lang="nl-NL" sz="2400" dirty="0" err="1">
                <a:latin typeface="Palatino Linotype" panose="02040502050505030304" pitchFamily="18" charset="0"/>
              </a:rPr>
              <a:t>Med</a:t>
            </a:r>
            <a:r>
              <a:rPr lang="nl-NL" sz="2400" dirty="0">
                <a:latin typeface="Palatino Linotype" panose="02040502050505030304" pitchFamily="18" charset="0"/>
              </a:rPr>
              <a:t> </a:t>
            </a:r>
            <a:r>
              <a:rPr lang="nl-NL" sz="2400" dirty="0" err="1">
                <a:latin typeface="Palatino Linotype" panose="02040502050505030304" pitchFamily="18" charset="0"/>
              </a:rPr>
              <a:t>Teach</a:t>
            </a:r>
            <a:r>
              <a:rPr lang="nl-NL" sz="2400" dirty="0">
                <a:latin typeface="Palatino Linotype" panose="02040502050505030304" pitchFamily="18" charset="0"/>
              </a:rPr>
              <a:t> 2012)</a:t>
            </a:r>
          </a:p>
          <a:p>
            <a:r>
              <a:rPr lang="nl-NL" sz="2400" dirty="0">
                <a:latin typeface="Palatino Linotype" panose="02040502050505030304" pitchFamily="18" charset="0"/>
              </a:rPr>
              <a:t>meer dan simpel de stappen van een procedure opvolgen!?</a:t>
            </a:r>
          </a:p>
          <a:p>
            <a:r>
              <a:rPr lang="nl-NL" sz="2400" dirty="0">
                <a:latin typeface="Palatino Linotype" panose="02040502050505030304" pitchFamily="18" charset="0"/>
              </a:rPr>
              <a:t>kennis waarop de stappen gebaseerd zijn </a:t>
            </a:r>
          </a:p>
          <a:p>
            <a:r>
              <a:rPr lang="nl-NL" sz="2400" dirty="0">
                <a:latin typeface="Palatino Linotype" panose="02040502050505030304" pitchFamily="18" charset="0"/>
              </a:rPr>
              <a:t>klinisch redeneren (“</a:t>
            </a:r>
            <a:r>
              <a:rPr lang="nl-NL" sz="2400" dirty="0" err="1">
                <a:latin typeface="Palatino Linotype" panose="02040502050505030304" pitchFamily="18" charset="0"/>
              </a:rPr>
              <a:t>diagnostic</a:t>
            </a:r>
            <a:r>
              <a:rPr lang="nl-NL" sz="2400" dirty="0">
                <a:latin typeface="Palatino Linotype" panose="02040502050505030304" pitchFamily="18" charset="0"/>
              </a:rPr>
              <a:t> </a:t>
            </a:r>
            <a:r>
              <a:rPr lang="nl-NL" sz="2400" dirty="0" err="1">
                <a:latin typeface="Palatino Linotype" panose="02040502050505030304" pitchFamily="18" charset="0"/>
              </a:rPr>
              <a:t>reasoning</a:t>
            </a:r>
            <a:r>
              <a:rPr lang="nl-NL" sz="2400" dirty="0">
                <a:latin typeface="Palatino Linotype" panose="02040502050505030304" pitchFamily="18" charset="0"/>
              </a:rPr>
              <a:t> </a:t>
            </a:r>
            <a:r>
              <a:rPr lang="nl-NL" sz="2400" dirty="0" err="1">
                <a:latin typeface="Palatino Linotype" panose="02040502050505030304" pitchFamily="18" charset="0"/>
              </a:rPr>
              <a:t>and</a:t>
            </a:r>
            <a:r>
              <a:rPr lang="nl-NL" sz="2400" dirty="0">
                <a:latin typeface="Palatino Linotype" panose="02040502050505030304" pitchFamily="18" charset="0"/>
              </a:rPr>
              <a:t> </a:t>
            </a:r>
            <a:r>
              <a:rPr lang="nl-NL" sz="2400" dirty="0" err="1">
                <a:latin typeface="Palatino Linotype" panose="02040502050505030304" pitchFamily="18" charset="0"/>
              </a:rPr>
              <a:t>clinical</a:t>
            </a:r>
            <a:r>
              <a:rPr lang="nl-NL" sz="2400" dirty="0">
                <a:latin typeface="Palatino Linotype" panose="02040502050505030304" pitchFamily="18" charset="0"/>
              </a:rPr>
              <a:t> </a:t>
            </a:r>
            <a:r>
              <a:rPr lang="nl-NL" sz="2400" dirty="0" err="1">
                <a:latin typeface="Palatino Linotype" panose="02040502050505030304" pitchFamily="18" charset="0"/>
              </a:rPr>
              <a:t>decision</a:t>
            </a:r>
            <a:r>
              <a:rPr lang="nl-NL" sz="2400" dirty="0">
                <a:latin typeface="Palatino Linotype" panose="02040502050505030304" pitchFamily="18" charset="0"/>
              </a:rPr>
              <a:t> making”)</a:t>
            </a:r>
          </a:p>
          <a:p>
            <a:r>
              <a:rPr lang="nl-NL" sz="2400" dirty="0">
                <a:latin typeface="Palatino Linotype" panose="02040502050505030304" pitchFamily="18" charset="0"/>
              </a:rPr>
              <a:t>een relatie met professionaliteit</a:t>
            </a:r>
          </a:p>
          <a:p>
            <a:r>
              <a:rPr lang="nl-NL" sz="2400" dirty="0">
                <a:latin typeface="Palatino Linotype" panose="02040502050505030304" pitchFamily="18" charset="0"/>
              </a:rPr>
              <a:t>een onderdeel van de professionele identiteit</a:t>
            </a:r>
          </a:p>
          <a:p>
            <a:r>
              <a:rPr lang="nl-NL" sz="2400" dirty="0">
                <a:latin typeface="Palatino Linotype" panose="02040502050505030304" pitchFamily="18" charset="0"/>
              </a:rPr>
              <a:t>integratie van al deze onderdelen is nodig om niet alleen de technische truc te beheersen, maar ook om </a:t>
            </a:r>
            <a:r>
              <a:rPr lang="nl-NL" sz="2400" dirty="0" err="1">
                <a:latin typeface="Palatino Linotype" panose="02040502050505030304" pitchFamily="18" charset="0"/>
              </a:rPr>
              <a:t>MTV’s</a:t>
            </a:r>
            <a:r>
              <a:rPr lang="nl-NL" sz="2400" dirty="0">
                <a:latin typeface="Palatino Linotype" panose="02040502050505030304" pitchFamily="18" charset="0"/>
              </a:rPr>
              <a:t> te kunnen toepassen op verschillende patiënten in verschillende situaties.</a:t>
            </a:r>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7289" y="362377"/>
            <a:ext cx="2088444" cy="1643484"/>
          </a:xfrm>
          <a:prstGeom prst="rect">
            <a:avLst/>
          </a:prstGeom>
        </p:spPr>
      </p:pic>
    </p:spTree>
    <p:extLst>
      <p:ext uri="{BB962C8B-B14F-4D97-AF65-F5344CB8AC3E}">
        <p14:creationId xmlns:p14="http://schemas.microsoft.com/office/powerpoint/2010/main" val="16038759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Skills en </a:t>
            </a:r>
            <a:r>
              <a:rPr lang="nl-NL" dirty="0" err="1"/>
              <a:t>competency</a:t>
            </a:r>
            <a:r>
              <a:rPr lang="nl-NL" dirty="0"/>
              <a:t> </a:t>
            </a:r>
          </a:p>
        </p:txBody>
      </p:sp>
      <p:sp>
        <p:nvSpPr>
          <p:cNvPr id="3" name="Tijdelijke aanduiding voor voettekst 2"/>
          <p:cNvSpPr>
            <a:spLocks noGrp="1"/>
          </p:cNvSpPr>
          <p:nvPr>
            <p:ph type="ftr" sz="quarter" idx="11"/>
          </p:nvPr>
        </p:nvSpPr>
        <p:spPr/>
        <p:txBody>
          <a:bodyPr/>
          <a:lstStyle/>
          <a:p>
            <a:r>
              <a:rPr lang="nl-NL"/>
              <a:t>&lt;voettekst, aanpassen via Invoegen -&gt; Koptekst en voettekst&gt;</a:t>
            </a:r>
            <a:endParaRPr lang="nl-NL" dirty="0"/>
          </a:p>
        </p:txBody>
      </p:sp>
      <p:sp>
        <p:nvSpPr>
          <p:cNvPr id="4" name="Tijdelijke aanduiding voor dianummer 3"/>
          <p:cNvSpPr>
            <a:spLocks noGrp="1"/>
          </p:cNvSpPr>
          <p:nvPr>
            <p:ph type="sldNum" sz="quarter" idx="12"/>
          </p:nvPr>
        </p:nvSpPr>
        <p:spPr/>
        <p:txBody>
          <a:bodyPr/>
          <a:lstStyle/>
          <a:p>
            <a:fld id="{4D8A6874-5530-004C-9748-CB666A561DD5}" type="slidenum">
              <a:rPr lang="nl-NL" smtClean="0"/>
              <a:t>19</a:t>
            </a:fld>
            <a:endParaRPr lang="nl-NL"/>
          </a:p>
        </p:txBody>
      </p:sp>
      <p:sp>
        <p:nvSpPr>
          <p:cNvPr id="5" name="Tijdelijke aanduiding voor tekst 7"/>
          <p:cNvSpPr txBox="1">
            <a:spLocks/>
          </p:cNvSpPr>
          <p:nvPr/>
        </p:nvSpPr>
        <p:spPr>
          <a:xfrm>
            <a:off x="735614" y="1343199"/>
            <a:ext cx="4040188" cy="639762"/>
          </a:xfrm>
          <a:prstGeom prst="rect">
            <a:avLst/>
          </a:prstGeom>
        </p:spPr>
        <p:txBody>
          <a:bodyPr/>
          <a:lstStyle>
            <a:lvl1pPr marL="342900" indent="-342900" algn="l" defTabSz="457200" rtl="0" eaLnBrk="1" latinLnBrk="0" hangingPunct="1">
              <a:spcBef>
                <a:spcPct val="20000"/>
              </a:spcBef>
              <a:buFont typeface="Arial"/>
              <a:buChar char="•"/>
              <a:defRPr sz="2800" kern="1200">
                <a:solidFill>
                  <a:schemeClr val="accent1"/>
                </a:solidFill>
                <a:latin typeface="+mn-lt"/>
                <a:ea typeface="+mn-ea"/>
                <a:cs typeface="+mn-cs"/>
              </a:defRPr>
            </a:lvl1pPr>
            <a:lvl2pPr marL="742950" indent="-285750" algn="l" defTabSz="457200" rtl="0" eaLnBrk="1" latinLnBrk="0" hangingPunct="1">
              <a:spcBef>
                <a:spcPct val="20000"/>
              </a:spcBef>
              <a:buFont typeface="Arial"/>
              <a:buChar char="•"/>
              <a:defRPr sz="2600" kern="1200">
                <a:solidFill>
                  <a:schemeClr val="accent1"/>
                </a:solidFill>
                <a:latin typeface="+mn-lt"/>
                <a:ea typeface="+mn-ea"/>
                <a:cs typeface="+mn-cs"/>
              </a:defRPr>
            </a:lvl2pPr>
            <a:lvl3pPr marL="1143000" indent="-228600" algn="l" defTabSz="457200" rtl="0" eaLnBrk="1" latinLnBrk="0" hangingPunct="1">
              <a:spcBef>
                <a:spcPct val="20000"/>
              </a:spcBef>
              <a:buFont typeface="Arial"/>
              <a:buChar char="•"/>
              <a:defRPr sz="2200" kern="1200">
                <a:solidFill>
                  <a:schemeClr val="accent4"/>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accent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82A74"/>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nl-NL" sz="2400" dirty="0">
                <a:latin typeface="Palatino Linotype" panose="02040502050505030304" pitchFamily="18" charset="0"/>
              </a:rPr>
              <a:t>Handigheid: HAG</a:t>
            </a:r>
          </a:p>
        </p:txBody>
      </p:sp>
      <p:sp>
        <p:nvSpPr>
          <p:cNvPr id="6" name="Tijdelijke aanduiding voor tekst 9"/>
          <p:cNvSpPr txBox="1">
            <a:spLocks/>
          </p:cNvSpPr>
          <p:nvPr/>
        </p:nvSpPr>
        <p:spPr>
          <a:xfrm>
            <a:off x="4113690" y="1315859"/>
            <a:ext cx="4849688" cy="639762"/>
          </a:xfrm>
          <a:prstGeom prst="rect">
            <a:avLst/>
          </a:prstGeom>
        </p:spPr>
        <p:txBody>
          <a:bodyPr>
            <a:noAutofit/>
          </a:bodyPr>
          <a:lstStyle>
            <a:lvl1pPr marL="342900" indent="-342900" algn="l" defTabSz="457200" rtl="0" eaLnBrk="1" latinLnBrk="0" hangingPunct="1">
              <a:spcBef>
                <a:spcPct val="20000"/>
              </a:spcBef>
              <a:buFont typeface="Arial"/>
              <a:buChar char="•"/>
              <a:defRPr sz="2800" kern="1200">
                <a:solidFill>
                  <a:schemeClr val="accent1"/>
                </a:solidFill>
                <a:latin typeface="+mn-lt"/>
                <a:ea typeface="+mn-ea"/>
                <a:cs typeface="+mn-cs"/>
              </a:defRPr>
            </a:lvl1pPr>
            <a:lvl2pPr marL="742950" indent="-285750" algn="l" defTabSz="457200" rtl="0" eaLnBrk="1" latinLnBrk="0" hangingPunct="1">
              <a:spcBef>
                <a:spcPct val="20000"/>
              </a:spcBef>
              <a:buFont typeface="Arial"/>
              <a:buChar char="•"/>
              <a:defRPr sz="2600" kern="1200">
                <a:solidFill>
                  <a:schemeClr val="accent1"/>
                </a:solidFill>
                <a:latin typeface="+mn-lt"/>
                <a:ea typeface="+mn-ea"/>
                <a:cs typeface="+mn-cs"/>
              </a:defRPr>
            </a:lvl2pPr>
            <a:lvl3pPr marL="1143000" indent="-228600" algn="l" defTabSz="457200" rtl="0" eaLnBrk="1" latinLnBrk="0" hangingPunct="1">
              <a:spcBef>
                <a:spcPct val="20000"/>
              </a:spcBef>
              <a:buFont typeface="Arial"/>
              <a:buChar char="•"/>
              <a:defRPr sz="2200" kern="1200">
                <a:solidFill>
                  <a:schemeClr val="accent4"/>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accent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82A74"/>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nl-NL" sz="2400" dirty="0">
                <a:latin typeface="Palatino Linotype" panose="02040502050505030304" pitchFamily="18" charset="0"/>
              </a:rPr>
              <a:t>Vaardigheid: alle competenties</a:t>
            </a:r>
          </a:p>
        </p:txBody>
      </p:sp>
      <p:pic>
        <p:nvPicPr>
          <p:cNvPr id="9" name="Picture 2" descr="C:\Users\hgvanderleeuw\AppData\Local\Microsoft\Windows\Temporary Internet Files\Content.IE5\TP3IMS29\businesswoman_skills_briefcase_400_clr_1109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4708" y="2090206"/>
            <a:ext cx="142875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6" descr="C:\Users\hgvanderleeuw\AppData\Local\Microsoft\Windows\Temporary Internet Files\Content.IE5\TP3IMS29\businesswoman_multi_tasking_400_clr_1778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9784" y="1982961"/>
            <a:ext cx="28575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9265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r>
              <a:rPr lang="nl-NL" sz="3200" dirty="0">
                <a:latin typeface="Palatino Linotype" panose="02040502050505030304" pitchFamily="18" charset="0"/>
              </a:rPr>
              <a:t>Vaardigheden: MTV als huisarts</a:t>
            </a:r>
          </a:p>
        </p:txBody>
      </p:sp>
      <p:sp>
        <p:nvSpPr>
          <p:cNvPr id="6" name="Tijdelijke aanduiding voor voettekst 5"/>
          <p:cNvSpPr>
            <a:spLocks noGrp="1"/>
          </p:cNvSpPr>
          <p:nvPr>
            <p:ph type="ftr" sz="quarter" idx="11"/>
          </p:nvPr>
        </p:nvSpPr>
        <p:spPr/>
        <p:txBody>
          <a:bodyPr/>
          <a:lstStyle/>
          <a:p>
            <a:r>
              <a:rPr lang="nl-NL"/>
              <a:t>&lt;voettekst, aanpassen via Invoegen -&gt; Koptekst en voettekst&gt;</a:t>
            </a:r>
            <a:endParaRPr lang="nl-NL" dirty="0"/>
          </a:p>
        </p:txBody>
      </p:sp>
      <p:sp>
        <p:nvSpPr>
          <p:cNvPr id="7" name="Tijdelijke aanduiding voor dianummer 6"/>
          <p:cNvSpPr>
            <a:spLocks noGrp="1"/>
          </p:cNvSpPr>
          <p:nvPr>
            <p:ph type="sldNum" sz="quarter" idx="12"/>
          </p:nvPr>
        </p:nvSpPr>
        <p:spPr/>
        <p:txBody>
          <a:bodyPr/>
          <a:lstStyle/>
          <a:p>
            <a:fld id="{4D8A6874-5530-004C-9748-CB666A561DD5}" type="slidenum">
              <a:rPr lang="nl-NL" smtClean="0"/>
              <a:t>2</a:t>
            </a:fld>
            <a:endParaRPr lang="nl-NL"/>
          </a:p>
        </p:txBody>
      </p:sp>
      <p:sp>
        <p:nvSpPr>
          <p:cNvPr id="8" name="Tijdelijke aanduiding voor inhoud 2">
            <a:extLst>
              <a:ext uri="{FF2B5EF4-FFF2-40B4-BE49-F238E27FC236}">
                <a16:creationId xmlns:a16="http://schemas.microsoft.com/office/drawing/2014/main" id="{9F333DAC-B97D-43C4-B5D7-9717C5341880}"/>
              </a:ext>
            </a:extLst>
          </p:cNvPr>
          <p:cNvSpPr txBox="1">
            <a:spLocks/>
          </p:cNvSpPr>
          <p:nvPr/>
        </p:nvSpPr>
        <p:spPr>
          <a:xfrm>
            <a:off x="139390" y="1383931"/>
            <a:ext cx="4737410" cy="453773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chemeClr val="accent1"/>
                </a:solidFill>
                <a:latin typeface="+mn-lt"/>
                <a:ea typeface="+mn-ea"/>
                <a:cs typeface="+mn-cs"/>
              </a:defRPr>
            </a:lvl1pPr>
            <a:lvl2pPr marL="742950" indent="-285750" algn="l" defTabSz="457200" rtl="0" eaLnBrk="1" latinLnBrk="0" hangingPunct="1">
              <a:spcBef>
                <a:spcPct val="20000"/>
              </a:spcBef>
              <a:buFont typeface="Arial"/>
              <a:buChar char="•"/>
              <a:defRPr sz="2600" kern="1200">
                <a:solidFill>
                  <a:schemeClr val="accent1"/>
                </a:solidFill>
                <a:latin typeface="+mn-lt"/>
                <a:ea typeface="+mn-ea"/>
                <a:cs typeface="+mn-cs"/>
              </a:defRPr>
            </a:lvl2pPr>
            <a:lvl3pPr marL="1143000" indent="-228600" algn="l" defTabSz="457200" rtl="0" eaLnBrk="1" latinLnBrk="0" hangingPunct="1">
              <a:spcBef>
                <a:spcPct val="20000"/>
              </a:spcBef>
              <a:buFont typeface="Arial"/>
              <a:buChar char="•"/>
              <a:defRPr sz="2200" kern="1200">
                <a:solidFill>
                  <a:schemeClr val="accent4"/>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accent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82A74"/>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Font typeface="Arial"/>
              <a:buAutoNum type="arabicPeriod"/>
            </a:pPr>
            <a:r>
              <a:rPr lang="nl-NL" sz="2400" dirty="0">
                <a:latin typeface="Palatino Linotype" panose="02040502050505030304" pitchFamily="18" charset="0"/>
              </a:rPr>
              <a:t>Fysische diagnostiek</a:t>
            </a:r>
            <a:br>
              <a:rPr lang="nl-NL" sz="2400" dirty="0">
                <a:latin typeface="Palatino Linotype" panose="02040502050505030304" pitchFamily="18" charset="0"/>
              </a:rPr>
            </a:br>
            <a:r>
              <a:rPr lang="nl-NL" sz="2400" dirty="0">
                <a:latin typeface="Palatino Linotype" panose="02040502050505030304" pitchFamily="18" charset="0"/>
              </a:rPr>
              <a:t>=lichamelijk onderzoek</a:t>
            </a:r>
          </a:p>
          <a:p>
            <a:pPr marL="457200" indent="-457200">
              <a:buFont typeface="Arial"/>
              <a:buAutoNum type="arabicPeriod"/>
            </a:pPr>
            <a:endParaRPr lang="nl-NL" dirty="0">
              <a:latin typeface="Comic Sans MS" panose="030F0702030302020204" pitchFamily="66" charset="0"/>
            </a:endParaRPr>
          </a:p>
          <a:p>
            <a:pPr marL="457200" indent="-457200">
              <a:buFont typeface="Arial"/>
              <a:buAutoNum type="arabicPeriod"/>
            </a:pPr>
            <a:endParaRPr lang="nl-NL" dirty="0">
              <a:latin typeface="Comic Sans MS" panose="030F0702030302020204" pitchFamily="66" charset="0"/>
            </a:endParaRPr>
          </a:p>
          <a:p>
            <a:endParaRPr lang="nl-NL" b="1" dirty="0">
              <a:latin typeface="Comic Sans MS" panose="030F0702030302020204" pitchFamily="66" charset="0"/>
            </a:endParaRPr>
          </a:p>
          <a:p>
            <a:endParaRPr lang="nl-NL" dirty="0">
              <a:latin typeface="Comic Sans MS" panose="030F0702030302020204" pitchFamily="66" charset="0"/>
            </a:endParaRPr>
          </a:p>
          <a:p>
            <a:endParaRPr lang="nl-NL" dirty="0">
              <a:latin typeface="Comic Sans MS" panose="030F0702030302020204" pitchFamily="66" charset="0"/>
            </a:endParaRPr>
          </a:p>
          <a:p>
            <a:endParaRPr lang="nl-NL" dirty="0">
              <a:latin typeface="Comic Sans MS" panose="030F0702030302020204" pitchFamily="66" charset="0"/>
            </a:endParaRPr>
          </a:p>
          <a:p>
            <a:r>
              <a:rPr lang="nl-NL" dirty="0">
                <a:latin typeface="Palatino Linotype" panose="02040502050505030304" pitchFamily="18" charset="0"/>
              </a:rPr>
              <a:t>3. </a:t>
            </a:r>
            <a:r>
              <a:rPr lang="nl-NL" sz="2400" dirty="0">
                <a:latin typeface="Palatino Linotype" panose="02040502050505030304" pitchFamily="18" charset="0"/>
              </a:rPr>
              <a:t>Therapeutische ingreep</a:t>
            </a:r>
          </a:p>
          <a:p>
            <a:pPr marL="457200" indent="-457200">
              <a:buFont typeface="Arial"/>
              <a:buAutoNum type="arabicPeriod"/>
            </a:pPr>
            <a:endParaRPr lang="nl-NL" dirty="0">
              <a:latin typeface="Comic Sans MS" panose="030F0702030302020204" pitchFamily="66" charset="0"/>
            </a:endParaRPr>
          </a:p>
          <a:p>
            <a:pPr marL="457200" indent="-457200">
              <a:buFont typeface="Arial"/>
              <a:buAutoNum type="arabicPeriod"/>
            </a:pPr>
            <a:endParaRPr lang="nl-NL" dirty="0">
              <a:latin typeface="Comic Sans MS" panose="030F0702030302020204" pitchFamily="66" charset="0"/>
            </a:endParaRPr>
          </a:p>
          <a:p>
            <a:pPr marL="457200" indent="-457200">
              <a:buFont typeface="Arial"/>
              <a:buAutoNum type="arabicPeriod"/>
            </a:pPr>
            <a:endParaRPr lang="nl-NL" dirty="0">
              <a:latin typeface="Comic Sans MS" panose="030F0702030302020204" pitchFamily="66" charset="0"/>
            </a:endParaRPr>
          </a:p>
          <a:p>
            <a:pPr marL="457200" indent="-457200">
              <a:buFont typeface="Arial"/>
              <a:buAutoNum type="arabicPeriod"/>
            </a:pPr>
            <a:endParaRPr lang="nl-NL" dirty="0"/>
          </a:p>
        </p:txBody>
      </p:sp>
      <p:pic>
        <p:nvPicPr>
          <p:cNvPr id="9" name="Afbeelding 8"/>
          <p:cNvPicPr>
            <a:picLocks noChangeAspect="1"/>
          </p:cNvPicPr>
          <p:nvPr/>
        </p:nvPicPr>
        <p:blipFill>
          <a:blip r:embed="rId3"/>
          <a:stretch>
            <a:fillRect/>
          </a:stretch>
        </p:blipFill>
        <p:spPr>
          <a:xfrm>
            <a:off x="261008" y="2854373"/>
            <a:ext cx="1841152" cy="1835055"/>
          </a:xfrm>
          <a:prstGeom prst="rect">
            <a:avLst/>
          </a:prstGeom>
        </p:spPr>
      </p:pic>
      <p:pic>
        <p:nvPicPr>
          <p:cNvPr id="10" name="Afbeelding 9"/>
          <p:cNvPicPr>
            <a:picLocks noChangeAspect="1"/>
          </p:cNvPicPr>
          <p:nvPr/>
        </p:nvPicPr>
        <p:blipFill>
          <a:blip r:embed="rId4"/>
          <a:stretch>
            <a:fillRect/>
          </a:stretch>
        </p:blipFill>
        <p:spPr>
          <a:xfrm>
            <a:off x="1727584" y="2849854"/>
            <a:ext cx="3523793" cy="1292464"/>
          </a:xfrm>
          <a:prstGeom prst="rect">
            <a:avLst/>
          </a:prstGeom>
        </p:spPr>
      </p:pic>
      <p:pic>
        <p:nvPicPr>
          <p:cNvPr id="11" name="Afbeelding 10"/>
          <p:cNvPicPr>
            <a:picLocks noChangeAspect="1"/>
          </p:cNvPicPr>
          <p:nvPr/>
        </p:nvPicPr>
        <p:blipFill>
          <a:blip r:embed="rId5"/>
          <a:stretch>
            <a:fillRect/>
          </a:stretch>
        </p:blipFill>
        <p:spPr>
          <a:xfrm>
            <a:off x="5251377" y="1450749"/>
            <a:ext cx="1713124" cy="1713124"/>
          </a:xfrm>
          <a:prstGeom prst="rect">
            <a:avLst/>
          </a:prstGeom>
        </p:spPr>
      </p:pic>
      <p:sp>
        <p:nvSpPr>
          <p:cNvPr id="2" name="Rechthoek 1"/>
          <p:cNvSpPr/>
          <p:nvPr/>
        </p:nvSpPr>
        <p:spPr>
          <a:xfrm>
            <a:off x="4998418" y="3174701"/>
            <a:ext cx="4091313" cy="461665"/>
          </a:xfrm>
          <a:prstGeom prst="rect">
            <a:avLst/>
          </a:prstGeom>
        </p:spPr>
        <p:txBody>
          <a:bodyPr wrap="none">
            <a:spAutoFit/>
          </a:bodyPr>
          <a:lstStyle/>
          <a:p>
            <a:r>
              <a:rPr lang="nl-NL" sz="2400" dirty="0">
                <a:solidFill>
                  <a:schemeClr val="accent1"/>
                </a:solidFill>
                <a:latin typeface="Palatino Linotype" panose="02040502050505030304" pitchFamily="18" charset="0"/>
              </a:rPr>
              <a:t> 	2. Aanvullend onderzoek</a:t>
            </a:r>
          </a:p>
        </p:txBody>
      </p:sp>
      <p:pic>
        <p:nvPicPr>
          <p:cNvPr id="12" name="Afbeelding 11"/>
          <p:cNvPicPr>
            <a:picLocks noChangeAspect="1"/>
          </p:cNvPicPr>
          <p:nvPr/>
        </p:nvPicPr>
        <p:blipFill>
          <a:blip r:embed="rId6"/>
          <a:stretch>
            <a:fillRect/>
          </a:stretch>
        </p:blipFill>
        <p:spPr>
          <a:xfrm>
            <a:off x="5251377" y="3748531"/>
            <a:ext cx="2286198" cy="1780186"/>
          </a:xfrm>
          <a:prstGeom prst="rect">
            <a:avLst/>
          </a:prstGeom>
        </p:spPr>
      </p:pic>
    </p:spTree>
    <p:extLst>
      <p:ext uri="{BB962C8B-B14F-4D97-AF65-F5344CB8AC3E}">
        <p14:creationId xmlns:p14="http://schemas.microsoft.com/office/powerpoint/2010/main" val="35230644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200" dirty="0">
                <a:latin typeface="Palatino Linotype" panose="02040502050505030304" pitchFamily="18" charset="0"/>
              </a:rPr>
              <a:t>Korte vaardigheden beoordeling (KVB)</a:t>
            </a:r>
          </a:p>
        </p:txBody>
      </p:sp>
      <p:sp>
        <p:nvSpPr>
          <p:cNvPr id="3" name="Tijdelijke aanduiding voor voettekst 2"/>
          <p:cNvSpPr>
            <a:spLocks noGrp="1"/>
          </p:cNvSpPr>
          <p:nvPr>
            <p:ph type="ftr" sz="quarter" idx="11"/>
          </p:nvPr>
        </p:nvSpPr>
        <p:spPr/>
        <p:txBody>
          <a:bodyPr/>
          <a:lstStyle/>
          <a:p>
            <a:r>
              <a:rPr lang="nl-NL"/>
              <a:t>&lt;voettekst, aanpassen via Invoegen -&gt; Koptekst en voettekst&gt;</a:t>
            </a:r>
            <a:endParaRPr lang="nl-NL" dirty="0"/>
          </a:p>
        </p:txBody>
      </p:sp>
      <p:sp>
        <p:nvSpPr>
          <p:cNvPr id="4" name="Tijdelijke aanduiding voor dianummer 3"/>
          <p:cNvSpPr>
            <a:spLocks noGrp="1"/>
          </p:cNvSpPr>
          <p:nvPr>
            <p:ph type="sldNum" sz="quarter" idx="12"/>
          </p:nvPr>
        </p:nvSpPr>
        <p:spPr/>
        <p:txBody>
          <a:bodyPr/>
          <a:lstStyle/>
          <a:p>
            <a:fld id="{4D8A6874-5530-004C-9748-CB666A561DD5}" type="slidenum">
              <a:rPr lang="nl-NL" smtClean="0"/>
              <a:t>20</a:t>
            </a:fld>
            <a:endParaRPr lang="nl-NL"/>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 y="1636889"/>
            <a:ext cx="9158065" cy="346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91879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200" dirty="0">
                <a:latin typeface="Palatino Linotype" panose="02040502050505030304" pitchFamily="18" charset="0"/>
              </a:rPr>
              <a:t>Competenties, feedback en afspraken</a:t>
            </a:r>
          </a:p>
        </p:txBody>
      </p:sp>
      <p:sp>
        <p:nvSpPr>
          <p:cNvPr id="3" name="Tijdelijke aanduiding voor voettekst 2"/>
          <p:cNvSpPr>
            <a:spLocks noGrp="1"/>
          </p:cNvSpPr>
          <p:nvPr>
            <p:ph type="ftr" sz="quarter" idx="11"/>
          </p:nvPr>
        </p:nvSpPr>
        <p:spPr/>
        <p:txBody>
          <a:bodyPr/>
          <a:lstStyle/>
          <a:p>
            <a:r>
              <a:rPr lang="nl-NL"/>
              <a:t>&lt;voettekst, aanpassen via Invoegen -&gt; Koptekst en voettekst&gt;</a:t>
            </a:r>
            <a:endParaRPr lang="nl-NL" dirty="0"/>
          </a:p>
        </p:txBody>
      </p:sp>
      <p:sp>
        <p:nvSpPr>
          <p:cNvPr id="4" name="Tijdelijke aanduiding voor dianummer 3"/>
          <p:cNvSpPr>
            <a:spLocks noGrp="1"/>
          </p:cNvSpPr>
          <p:nvPr>
            <p:ph type="sldNum" sz="quarter" idx="12"/>
          </p:nvPr>
        </p:nvSpPr>
        <p:spPr/>
        <p:txBody>
          <a:bodyPr/>
          <a:lstStyle/>
          <a:p>
            <a:fld id="{4D8A6874-5530-004C-9748-CB666A561DD5}" type="slidenum">
              <a:rPr lang="nl-NL" smtClean="0"/>
              <a:t>21</a:t>
            </a:fld>
            <a:endParaRPr lang="nl-NL"/>
          </a:p>
        </p:txBody>
      </p:sp>
      <p:pic>
        <p:nvPicPr>
          <p:cNvPr id="5" name="table"/>
          <p:cNvPicPr>
            <a:picLocks noChangeAspect="1"/>
          </p:cNvPicPr>
          <p:nvPr/>
        </p:nvPicPr>
        <p:blipFill>
          <a:blip r:embed="rId3"/>
          <a:stretch>
            <a:fillRect/>
          </a:stretch>
        </p:blipFill>
        <p:spPr>
          <a:xfrm>
            <a:off x="735614" y="1263654"/>
            <a:ext cx="3456384" cy="4628853"/>
          </a:xfrm>
          <a:prstGeom prst="rect">
            <a:avLst/>
          </a:prstGeom>
        </p:spPr>
      </p:pic>
      <p:pic>
        <p:nvPicPr>
          <p:cNvPr id="6" name="table"/>
          <p:cNvPicPr>
            <a:picLocks noChangeAspect="1"/>
          </p:cNvPicPr>
          <p:nvPr/>
        </p:nvPicPr>
        <p:blipFill>
          <a:blip r:embed="rId4"/>
          <a:stretch>
            <a:fillRect/>
          </a:stretch>
        </p:blipFill>
        <p:spPr>
          <a:xfrm>
            <a:off x="5158408" y="1207120"/>
            <a:ext cx="3528392" cy="4685387"/>
          </a:xfrm>
          <a:prstGeom prst="rect">
            <a:avLst/>
          </a:prstGeom>
        </p:spPr>
      </p:pic>
    </p:spTree>
    <p:extLst>
      <p:ext uri="{BB962C8B-B14F-4D97-AF65-F5344CB8AC3E}">
        <p14:creationId xmlns:p14="http://schemas.microsoft.com/office/powerpoint/2010/main" val="26963935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200" dirty="0">
                <a:latin typeface="Palatino Linotype" panose="02040502050505030304" pitchFamily="18" charset="0"/>
              </a:rPr>
              <a:t>Uitvoeringniveau</a:t>
            </a:r>
          </a:p>
        </p:txBody>
      </p:sp>
      <p:sp>
        <p:nvSpPr>
          <p:cNvPr id="3" name="Tijdelijke aanduiding voor voettekst 2"/>
          <p:cNvSpPr>
            <a:spLocks noGrp="1"/>
          </p:cNvSpPr>
          <p:nvPr>
            <p:ph type="ftr" sz="quarter" idx="11"/>
          </p:nvPr>
        </p:nvSpPr>
        <p:spPr/>
        <p:txBody>
          <a:bodyPr/>
          <a:lstStyle/>
          <a:p>
            <a:r>
              <a:rPr lang="nl-NL"/>
              <a:t>&lt;voettekst, aanpassen via Invoegen -&gt; Koptekst en voettekst&gt;</a:t>
            </a:r>
            <a:endParaRPr lang="nl-NL" dirty="0"/>
          </a:p>
        </p:txBody>
      </p:sp>
      <p:sp>
        <p:nvSpPr>
          <p:cNvPr id="4" name="Tijdelijke aanduiding voor dianummer 3"/>
          <p:cNvSpPr>
            <a:spLocks noGrp="1"/>
          </p:cNvSpPr>
          <p:nvPr>
            <p:ph type="sldNum" sz="quarter" idx="12"/>
          </p:nvPr>
        </p:nvSpPr>
        <p:spPr/>
        <p:txBody>
          <a:bodyPr/>
          <a:lstStyle/>
          <a:p>
            <a:fld id="{4D8A6874-5530-004C-9748-CB666A561DD5}" type="slidenum">
              <a:rPr lang="nl-NL" smtClean="0"/>
              <a:t>22</a:t>
            </a:fld>
            <a:endParaRPr lang="nl-NL"/>
          </a:p>
        </p:txBody>
      </p:sp>
      <p:sp>
        <p:nvSpPr>
          <p:cNvPr id="5" name="Tekstvak 4"/>
          <p:cNvSpPr txBox="1"/>
          <p:nvPr/>
        </p:nvSpPr>
        <p:spPr>
          <a:xfrm>
            <a:off x="1" y="1214308"/>
            <a:ext cx="9144000" cy="156966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nl-NL" sz="2400" b="0" i="0" u="none" strike="noStrike" kern="1200" cap="none" spc="0" normalizeH="0" baseline="0" noProof="0" dirty="0">
                <a:ln>
                  <a:noFill/>
                </a:ln>
                <a:solidFill>
                  <a:schemeClr val="accent1"/>
                </a:solidFill>
                <a:effectLst/>
                <a:uLnTx/>
                <a:uFillTx/>
                <a:latin typeface="Palatino Linotype" panose="02040502050505030304" pitchFamily="18" charset="0"/>
              </a:rPr>
              <a:t>Geen </a:t>
            </a:r>
            <a:r>
              <a:rPr kumimoji="0" lang="nl-NL" sz="2400" b="0" i="0" u="none" strike="noStrike" kern="1200" cap="none" spc="0" normalizeH="0" baseline="0" noProof="0" dirty="0" err="1">
                <a:ln>
                  <a:noFill/>
                </a:ln>
                <a:solidFill>
                  <a:schemeClr val="accent1"/>
                </a:solidFill>
                <a:effectLst/>
                <a:uLnTx/>
                <a:uFillTx/>
                <a:latin typeface="Palatino Linotype" panose="02040502050505030304" pitchFamily="18" charset="0"/>
              </a:rPr>
              <a:t>toetsstation</a:t>
            </a:r>
            <a:endParaRPr kumimoji="0" lang="nl-NL" sz="2400" b="0" i="0" u="none" strike="noStrike" kern="1200" cap="none" spc="0" normalizeH="0" baseline="0" noProof="0" dirty="0">
              <a:ln>
                <a:noFill/>
              </a:ln>
              <a:solidFill>
                <a:schemeClr val="accent1"/>
              </a:solidFill>
              <a:effectLst/>
              <a:uLnTx/>
              <a:uFillTx/>
              <a:latin typeface="Palatino Linotype" panose="02040502050505030304" pitchFamily="18" charset="0"/>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nl-NL" sz="2400" b="0" i="0" u="none" strike="noStrike" kern="1200" cap="none" spc="0" normalizeH="0" baseline="0" noProof="0" dirty="0">
                <a:ln>
                  <a:noFill/>
                </a:ln>
                <a:solidFill>
                  <a:schemeClr val="accent1"/>
                </a:solidFill>
                <a:effectLst/>
                <a:uLnTx/>
                <a:uFillTx/>
                <a:latin typeface="Palatino Linotype" panose="02040502050505030304" pitchFamily="18" charset="0"/>
              </a:rPr>
              <a:t>Geen scoringslijst</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nl-NL" sz="2400" b="0" i="0" u="none" strike="noStrike" kern="1200" cap="none" spc="0" normalizeH="0" baseline="0" noProof="0" dirty="0">
                <a:ln>
                  <a:noFill/>
                </a:ln>
                <a:solidFill>
                  <a:schemeClr val="accent1"/>
                </a:solidFill>
                <a:effectLst/>
                <a:uLnTx/>
                <a:uFillTx/>
                <a:latin typeface="Palatino Linotype" panose="02040502050505030304" pitchFamily="18" charset="0"/>
              </a:rPr>
              <a:t>Geen oordeel</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nl-NL" sz="2400" b="0" i="0" u="none" strike="noStrike" kern="1200" cap="none" spc="0" normalizeH="0" baseline="0" noProof="0" dirty="0">
                <a:ln>
                  <a:noFill/>
                </a:ln>
                <a:solidFill>
                  <a:schemeClr val="accent1"/>
                </a:solidFill>
                <a:effectLst/>
                <a:uLnTx/>
                <a:uFillTx/>
                <a:latin typeface="Palatino Linotype" panose="02040502050505030304" pitchFamily="18" charset="0"/>
              </a:rPr>
              <a:t>Wel: observeren, coachen en beoordelen………..</a:t>
            </a:r>
          </a:p>
        </p:txBody>
      </p:sp>
      <p:graphicFrame>
        <p:nvGraphicFramePr>
          <p:cNvPr id="6" name="Tijdelijke aanduiding voor inhoud 6"/>
          <p:cNvGraphicFramePr>
            <a:graphicFrameLocks/>
          </p:cNvGraphicFramePr>
          <p:nvPr>
            <p:extLst>
              <p:ext uri="{D42A27DB-BD31-4B8C-83A1-F6EECF244321}">
                <p14:modId xmlns:p14="http://schemas.microsoft.com/office/powerpoint/2010/main" val="3229455874"/>
              </p:ext>
            </p:extLst>
          </p:nvPr>
        </p:nvGraphicFramePr>
        <p:xfrm>
          <a:off x="1" y="3169429"/>
          <a:ext cx="9144000" cy="2926080"/>
        </p:xfrm>
        <a:graphic>
          <a:graphicData uri="http://schemas.openxmlformats.org/drawingml/2006/table">
            <a:tbl>
              <a:tblPr/>
              <a:tblGrid>
                <a:gridCol w="9144000">
                  <a:extLst>
                    <a:ext uri="{9D8B030D-6E8A-4147-A177-3AD203B41FA5}">
                      <a16:colId xmlns:a16="http://schemas.microsoft.com/office/drawing/2014/main" val="20000"/>
                    </a:ext>
                  </a:extLst>
                </a:gridCol>
              </a:tblGrid>
              <a:tr h="0">
                <a:tc>
                  <a:txBody>
                    <a:bodyPr/>
                    <a:lstStyle/>
                    <a:p>
                      <a:pPr algn="l">
                        <a:spcAft>
                          <a:spcPts val="0"/>
                        </a:spcAft>
                      </a:pPr>
                      <a:r>
                        <a:rPr lang="nl-NL" sz="2400" b="1" cap="all" dirty="0">
                          <a:solidFill>
                            <a:schemeClr val="accent1"/>
                          </a:solidFill>
                          <a:effectLst/>
                          <a:latin typeface="Palatino Linotype" panose="02040502050505030304" pitchFamily="18" charset="0"/>
                          <a:ea typeface="Times New Roman"/>
                        </a:rPr>
                        <a:t>Afspraken OVER uitvoeringsniveau VAN DE VAARDIGEHEID</a:t>
                      </a:r>
                      <a:endParaRPr lang="nl-NL" sz="2400" dirty="0">
                        <a:solidFill>
                          <a:schemeClr val="accent1"/>
                        </a:solidFill>
                        <a:effectLst/>
                        <a:latin typeface="Palatino Linotype" panose="02040502050505030304" pitchFamily="18" charset="0"/>
                        <a:ea typeface="Times New Roman"/>
                      </a:endParaRPr>
                    </a:p>
                    <a:p>
                      <a:pPr algn="l">
                        <a:spcAft>
                          <a:spcPts val="0"/>
                        </a:spcAft>
                      </a:pPr>
                      <a:r>
                        <a:rPr lang="nl-NL" sz="2400" b="1" cap="all" dirty="0">
                          <a:solidFill>
                            <a:schemeClr val="accent1"/>
                          </a:solidFill>
                          <a:effectLst/>
                          <a:latin typeface="Palatino Linotype" panose="02040502050505030304" pitchFamily="18" charset="0"/>
                          <a:ea typeface="Times New Roman"/>
                        </a:rPr>
                        <a:t> </a:t>
                      </a:r>
                      <a:endParaRPr lang="nl-NL" sz="2400" dirty="0">
                        <a:solidFill>
                          <a:schemeClr val="accent1"/>
                        </a:solidFill>
                        <a:effectLst/>
                        <a:latin typeface="Palatino Linotype" panose="02040502050505030304" pitchFamily="18" charset="0"/>
                        <a:ea typeface="Times New Roman"/>
                      </a:endParaRPr>
                    </a:p>
                    <a:p>
                      <a:pPr algn="l">
                        <a:spcAft>
                          <a:spcPts val="0"/>
                        </a:spcAft>
                      </a:pPr>
                      <a:r>
                        <a:rPr lang="nl-NL" sz="2400" dirty="0">
                          <a:solidFill>
                            <a:schemeClr val="accent1"/>
                          </a:solidFill>
                          <a:effectLst/>
                          <a:latin typeface="Palatino Linotype" panose="02040502050505030304" pitchFamily="18" charset="0"/>
                          <a:ea typeface="Times New Roman"/>
                        </a:rPr>
                        <a:t>0 Observeren en delen zelfstandig uitvoeren </a:t>
                      </a:r>
                    </a:p>
                    <a:p>
                      <a:pPr algn="l">
                        <a:spcAft>
                          <a:spcPts val="0"/>
                        </a:spcAft>
                      </a:pPr>
                      <a:r>
                        <a:rPr lang="nl-NL" sz="2400" dirty="0">
                          <a:solidFill>
                            <a:schemeClr val="accent1"/>
                          </a:solidFill>
                          <a:effectLst/>
                          <a:latin typeface="Palatino Linotype" panose="02040502050505030304" pitchFamily="18" charset="0"/>
                          <a:ea typeface="Times New Roman"/>
                        </a:rPr>
                        <a:t>0 Zelfstandig uitvoeren met directe observatie</a:t>
                      </a:r>
                      <a:br>
                        <a:rPr lang="nl-NL" sz="2400" dirty="0">
                          <a:solidFill>
                            <a:schemeClr val="accent1"/>
                          </a:solidFill>
                          <a:effectLst/>
                          <a:latin typeface="Palatino Linotype" panose="02040502050505030304" pitchFamily="18" charset="0"/>
                          <a:ea typeface="Times New Roman"/>
                        </a:rPr>
                      </a:br>
                      <a:r>
                        <a:rPr lang="nl-NL" sz="2400" dirty="0">
                          <a:solidFill>
                            <a:schemeClr val="accent1"/>
                          </a:solidFill>
                          <a:effectLst/>
                          <a:latin typeface="Palatino Linotype" panose="02040502050505030304" pitchFamily="18" charset="0"/>
                          <a:ea typeface="Times New Roman"/>
                        </a:rPr>
                        <a:t>0 Zelfstandig uitvoeren, observator op afroep aanwezig</a:t>
                      </a:r>
                      <a:br>
                        <a:rPr lang="nl-NL" sz="2400" dirty="0">
                          <a:solidFill>
                            <a:schemeClr val="accent1"/>
                          </a:solidFill>
                          <a:effectLst/>
                          <a:latin typeface="Palatino Linotype" panose="02040502050505030304" pitchFamily="18" charset="0"/>
                          <a:ea typeface="Times New Roman"/>
                        </a:rPr>
                      </a:br>
                      <a:r>
                        <a:rPr lang="nl-NL" sz="2400" dirty="0">
                          <a:solidFill>
                            <a:schemeClr val="accent1"/>
                          </a:solidFill>
                          <a:effectLst/>
                          <a:latin typeface="Palatino Linotype" panose="02040502050505030304" pitchFamily="18" charset="0"/>
                          <a:ea typeface="Times New Roman"/>
                        </a:rPr>
                        <a:t>0 Zelfstandig uitvoeren, nabespreken met observator</a:t>
                      </a:r>
                    </a:p>
                    <a:p>
                      <a:pPr algn="l">
                        <a:spcAft>
                          <a:spcPts val="0"/>
                        </a:spcAft>
                      </a:pPr>
                      <a:r>
                        <a:rPr lang="nl-NL" sz="2400" dirty="0">
                          <a:solidFill>
                            <a:schemeClr val="accent1"/>
                          </a:solidFill>
                          <a:effectLst/>
                          <a:latin typeface="Palatino Linotype" panose="02040502050505030304" pitchFamily="18" charset="0"/>
                          <a:ea typeface="Times New Roman"/>
                        </a:rPr>
                        <a:t>0 Uitvoeren als observator</a:t>
                      </a:r>
                    </a:p>
                  </a:txBody>
                  <a:tcPr marL="89535" marR="89535" marT="0" marB="0">
                    <a:lnL>
                      <a:noFill/>
                    </a:lnL>
                    <a:lnR>
                      <a:noFill/>
                    </a:lnR>
                    <a:lnT>
                      <a:noFill/>
                    </a:lnT>
                    <a:lnB>
                      <a:noFill/>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4781000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600" dirty="0">
                <a:latin typeface="Palatino Linotype" panose="02040502050505030304" pitchFamily="18" charset="0"/>
              </a:rPr>
              <a:t>Professional Identity</a:t>
            </a:r>
            <a:endParaRPr lang="nl-NL" dirty="0"/>
          </a:p>
        </p:txBody>
      </p:sp>
      <p:sp>
        <p:nvSpPr>
          <p:cNvPr id="3" name="Tijdelijke aanduiding voor voettekst 2"/>
          <p:cNvSpPr>
            <a:spLocks noGrp="1"/>
          </p:cNvSpPr>
          <p:nvPr>
            <p:ph type="ftr" sz="quarter" idx="11"/>
          </p:nvPr>
        </p:nvSpPr>
        <p:spPr/>
        <p:txBody>
          <a:bodyPr/>
          <a:lstStyle/>
          <a:p>
            <a:r>
              <a:rPr lang="nl-NL"/>
              <a:t>&lt;voettekst, aanpassen via Invoegen -&gt; Koptekst en voettekst&gt;</a:t>
            </a:r>
            <a:endParaRPr lang="nl-NL" dirty="0"/>
          </a:p>
        </p:txBody>
      </p:sp>
      <p:sp>
        <p:nvSpPr>
          <p:cNvPr id="4" name="Tijdelijke aanduiding voor dianummer 3"/>
          <p:cNvSpPr>
            <a:spLocks noGrp="1"/>
          </p:cNvSpPr>
          <p:nvPr>
            <p:ph type="sldNum" sz="quarter" idx="12"/>
          </p:nvPr>
        </p:nvSpPr>
        <p:spPr/>
        <p:txBody>
          <a:bodyPr/>
          <a:lstStyle/>
          <a:p>
            <a:fld id="{4D8A6874-5530-004C-9748-CB666A561DD5}" type="slidenum">
              <a:rPr lang="nl-NL" smtClean="0"/>
              <a:t>23</a:t>
            </a:fld>
            <a:endParaRPr lang="nl-NL"/>
          </a:p>
        </p:txBody>
      </p:sp>
      <p:pic>
        <p:nvPicPr>
          <p:cNvPr id="6" name="Tijdelijke aanduiding voor inhoud 3"/>
          <p:cNvPicPr>
            <a:picLocks noChangeAspect="1"/>
          </p:cNvPicPr>
          <p:nvPr/>
        </p:nvPicPr>
        <p:blipFill>
          <a:blip r:embed="rId3"/>
          <a:stretch>
            <a:fillRect/>
          </a:stretch>
        </p:blipFill>
        <p:spPr>
          <a:xfrm>
            <a:off x="3591427" y="1478347"/>
            <a:ext cx="5250319" cy="3537403"/>
          </a:xfrm>
          <a:prstGeom prst="rect">
            <a:avLst/>
          </a:prstGeom>
          <a:solidFill>
            <a:srgbClr val="92D050"/>
          </a:solidFill>
          <a:ln w="76200">
            <a:solidFill>
              <a:srgbClr val="92D050"/>
            </a:solidFill>
          </a:ln>
        </p:spPr>
      </p:pic>
      <p:sp>
        <p:nvSpPr>
          <p:cNvPr id="7" name="Titel 1"/>
          <p:cNvSpPr txBox="1">
            <a:spLocks/>
          </p:cNvSpPr>
          <p:nvPr/>
        </p:nvSpPr>
        <p:spPr>
          <a:xfrm>
            <a:off x="414943" y="2890734"/>
            <a:ext cx="5346700" cy="2086725"/>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b="1" kern="1200">
                <a:solidFill>
                  <a:schemeClr val="accent1"/>
                </a:solidFill>
                <a:latin typeface="+mj-lt"/>
                <a:ea typeface="+mj-ea"/>
                <a:cs typeface="+mj-cs"/>
              </a:defRPr>
            </a:lvl1pPr>
          </a:lstStyle>
          <a:p>
            <a:endParaRPr lang="nl-NL" sz="2400" dirty="0">
              <a:latin typeface="Palatino Linotype" panose="02040502050505030304" pitchFamily="18" charset="0"/>
            </a:endParaRPr>
          </a:p>
        </p:txBody>
      </p:sp>
      <p:sp>
        <p:nvSpPr>
          <p:cNvPr id="8" name="Rechthoek 7"/>
          <p:cNvSpPr/>
          <p:nvPr/>
        </p:nvSpPr>
        <p:spPr>
          <a:xfrm>
            <a:off x="735614" y="1154135"/>
            <a:ext cx="2577629" cy="369332"/>
          </a:xfrm>
          <a:prstGeom prst="rect">
            <a:avLst/>
          </a:prstGeom>
        </p:spPr>
        <p:txBody>
          <a:bodyPr wrap="none">
            <a:spAutoFit/>
          </a:bodyPr>
          <a:lstStyle/>
          <a:p>
            <a:r>
              <a:rPr lang="nl-NL" dirty="0" err="1">
                <a:solidFill>
                  <a:schemeClr val="accent1"/>
                </a:solidFill>
                <a:latin typeface="Palatino Linotype" panose="02040502050505030304" pitchFamily="18" charset="0"/>
              </a:rPr>
              <a:t>Cruess</a:t>
            </a:r>
            <a:r>
              <a:rPr lang="nl-NL" dirty="0">
                <a:solidFill>
                  <a:schemeClr val="accent1"/>
                </a:solidFill>
                <a:latin typeface="Palatino Linotype" panose="02040502050505030304" pitchFamily="18" charset="0"/>
              </a:rPr>
              <a:t>, </a:t>
            </a:r>
            <a:r>
              <a:rPr lang="nl-NL" dirty="0" err="1">
                <a:solidFill>
                  <a:schemeClr val="accent1"/>
                </a:solidFill>
                <a:latin typeface="Palatino Linotype" panose="02040502050505030304" pitchFamily="18" charset="0"/>
              </a:rPr>
              <a:t>Acad</a:t>
            </a:r>
            <a:r>
              <a:rPr lang="nl-NL" dirty="0">
                <a:solidFill>
                  <a:schemeClr val="accent1"/>
                </a:solidFill>
                <a:latin typeface="Palatino Linotype" panose="02040502050505030304" pitchFamily="18" charset="0"/>
              </a:rPr>
              <a:t> </a:t>
            </a:r>
            <a:r>
              <a:rPr lang="nl-NL" dirty="0" err="1">
                <a:solidFill>
                  <a:schemeClr val="accent1"/>
                </a:solidFill>
                <a:latin typeface="Palatino Linotype" panose="02040502050505030304" pitchFamily="18" charset="0"/>
              </a:rPr>
              <a:t>Med</a:t>
            </a:r>
            <a:r>
              <a:rPr lang="nl-NL" dirty="0">
                <a:solidFill>
                  <a:schemeClr val="accent1"/>
                </a:solidFill>
                <a:latin typeface="Palatino Linotype" panose="02040502050505030304" pitchFamily="18" charset="0"/>
              </a:rPr>
              <a:t> 2016</a:t>
            </a:r>
            <a:endParaRPr lang="nl-NL" dirty="0">
              <a:solidFill>
                <a:schemeClr val="accent1"/>
              </a:solidFill>
            </a:endParaRPr>
          </a:p>
        </p:txBody>
      </p:sp>
      <p:sp>
        <p:nvSpPr>
          <p:cNvPr id="9" name="Titel 1"/>
          <p:cNvSpPr txBox="1">
            <a:spLocks/>
          </p:cNvSpPr>
          <p:nvPr/>
        </p:nvSpPr>
        <p:spPr>
          <a:xfrm>
            <a:off x="735614" y="4922454"/>
            <a:ext cx="4174664"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b="1" kern="1200">
                <a:solidFill>
                  <a:schemeClr val="accent1"/>
                </a:solidFill>
                <a:latin typeface="+mj-lt"/>
                <a:ea typeface="+mj-ea"/>
                <a:cs typeface="+mj-cs"/>
              </a:defRPr>
            </a:lvl1pPr>
          </a:lstStyle>
          <a:p>
            <a:r>
              <a:rPr lang="nl-NL" sz="2400" dirty="0">
                <a:latin typeface="Palatino Linotype" panose="02040502050505030304" pitchFamily="18" charset="0"/>
              </a:rPr>
              <a:t>Amending </a:t>
            </a:r>
            <a:r>
              <a:rPr lang="nl-NL" sz="2400" dirty="0" err="1">
                <a:latin typeface="Palatino Linotype" panose="02040502050505030304" pitchFamily="18" charset="0"/>
              </a:rPr>
              <a:t>Miller’s</a:t>
            </a:r>
            <a:r>
              <a:rPr lang="nl-NL" sz="2400" dirty="0">
                <a:latin typeface="Palatino Linotype" panose="02040502050505030304" pitchFamily="18" charset="0"/>
              </a:rPr>
              <a:t> </a:t>
            </a:r>
            <a:r>
              <a:rPr lang="nl-NL" sz="2400" dirty="0" err="1">
                <a:latin typeface="Palatino Linotype" panose="02040502050505030304" pitchFamily="18" charset="0"/>
              </a:rPr>
              <a:t>pyramid</a:t>
            </a:r>
            <a:endParaRPr lang="nl-NL" sz="2400" dirty="0">
              <a:latin typeface="Palatino Linotype" panose="02040502050505030304" pitchFamily="18" charset="0"/>
            </a:endParaRPr>
          </a:p>
        </p:txBody>
      </p:sp>
    </p:spTree>
    <p:extLst>
      <p:ext uri="{BB962C8B-B14F-4D97-AF65-F5344CB8AC3E}">
        <p14:creationId xmlns:p14="http://schemas.microsoft.com/office/powerpoint/2010/main" val="20429813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200" dirty="0">
                <a:latin typeface="Palatino Linotype" panose="02040502050505030304" pitchFamily="18" charset="0"/>
              </a:rPr>
              <a:t>Amending </a:t>
            </a:r>
            <a:r>
              <a:rPr lang="nl-NL" sz="3200" dirty="0" err="1">
                <a:latin typeface="Palatino Linotype" panose="02040502050505030304" pitchFamily="18" charset="0"/>
              </a:rPr>
              <a:t>Miller’s</a:t>
            </a:r>
            <a:r>
              <a:rPr lang="nl-NL" sz="3200" dirty="0">
                <a:latin typeface="Palatino Linotype" panose="02040502050505030304" pitchFamily="18" charset="0"/>
              </a:rPr>
              <a:t> </a:t>
            </a:r>
            <a:r>
              <a:rPr lang="nl-NL" sz="3200" dirty="0" err="1">
                <a:latin typeface="Palatino Linotype" panose="02040502050505030304" pitchFamily="18" charset="0"/>
              </a:rPr>
              <a:t>pyramid</a:t>
            </a:r>
            <a:endParaRPr lang="nl-NL" sz="3200" dirty="0">
              <a:latin typeface="Palatino Linotype" panose="02040502050505030304" pitchFamily="18" charset="0"/>
            </a:endParaRPr>
          </a:p>
        </p:txBody>
      </p:sp>
      <p:sp>
        <p:nvSpPr>
          <p:cNvPr id="3" name="Tijdelijke aanduiding voor voettekst 2"/>
          <p:cNvSpPr>
            <a:spLocks noGrp="1"/>
          </p:cNvSpPr>
          <p:nvPr>
            <p:ph type="ftr" sz="quarter" idx="11"/>
          </p:nvPr>
        </p:nvSpPr>
        <p:spPr/>
        <p:txBody>
          <a:bodyPr/>
          <a:lstStyle/>
          <a:p>
            <a:r>
              <a:rPr lang="nl-NL"/>
              <a:t>&lt;voettekst, aanpassen via Invoegen -&gt; Koptekst en voettekst&gt;</a:t>
            </a:r>
            <a:endParaRPr lang="nl-NL" dirty="0"/>
          </a:p>
        </p:txBody>
      </p:sp>
      <p:sp>
        <p:nvSpPr>
          <p:cNvPr id="4" name="Tijdelijke aanduiding voor dianummer 3"/>
          <p:cNvSpPr>
            <a:spLocks noGrp="1"/>
          </p:cNvSpPr>
          <p:nvPr>
            <p:ph type="sldNum" sz="quarter" idx="12"/>
          </p:nvPr>
        </p:nvSpPr>
        <p:spPr/>
        <p:txBody>
          <a:bodyPr/>
          <a:lstStyle/>
          <a:p>
            <a:fld id="{4D8A6874-5530-004C-9748-CB666A561DD5}" type="slidenum">
              <a:rPr lang="nl-NL" smtClean="0"/>
              <a:t>24</a:t>
            </a:fld>
            <a:endParaRPr lang="nl-NL"/>
          </a:p>
        </p:txBody>
      </p:sp>
      <p:sp>
        <p:nvSpPr>
          <p:cNvPr id="5" name="Tijdelijke aanduiding voor inhoud 2"/>
          <p:cNvSpPr txBox="1">
            <a:spLocks/>
          </p:cNvSpPr>
          <p:nvPr/>
        </p:nvSpPr>
        <p:spPr>
          <a:xfrm>
            <a:off x="62089" y="1558563"/>
            <a:ext cx="8991600" cy="4724465"/>
          </a:xfrm>
        </p:spPr>
        <p:txBody>
          <a:bodyPr>
            <a:normAutofit lnSpcReduction="10000"/>
          </a:bodyPr>
          <a:lstStyle>
            <a:lvl1pPr marL="342900" indent="-342900" algn="l" defTabSz="457200" rtl="0" eaLnBrk="1" latinLnBrk="0" hangingPunct="1">
              <a:spcBef>
                <a:spcPct val="20000"/>
              </a:spcBef>
              <a:buFont typeface="Arial"/>
              <a:buChar char="•"/>
              <a:defRPr sz="2800" kern="1200">
                <a:solidFill>
                  <a:schemeClr val="accent1"/>
                </a:solidFill>
                <a:latin typeface="+mn-lt"/>
                <a:ea typeface="+mn-ea"/>
                <a:cs typeface="+mn-cs"/>
              </a:defRPr>
            </a:lvl1pPr>
            <a:lvl2pPr marL="742950" indent="-285750" algn="l" defTabSz="457200" rtl="0" eaLnBrk="1" latinLnBrk="0" hangingPunct="1">
              <a:spcBef>
                <a:spcPct val="20000"/>
              </a:spcBef>
              <a:buFont typeface="Arial"/>
              <a:buChar char="•"/>
              <a:defRPr sz="2600" kern="1200">
                <a:solidFill>
                  <a:schemeClr val="accent1"/>
                </a:solidFill>
                <a:latin typeface="+mn-lt"/>
                <a:ea typeface="+mn-ea"/>
                <a:cs typeface="+mn-cs"/>
              </a:defRPr>
            </a:lvl2pPr>
            <a:lvl3pPr marL="1143000" indent="-228600" algn="l" defTabSz="457200" rtl="0" eaLnBrk="1" latinLnBrk="0" hangingPunct="1">
              <a:spcBef>
                <a:spcPct val="20000"/>
              </a:spcBef>
              <a:buFont typeface="Arial"/>
              <a:buChar char="•"/>
              <a:defRPr sz="2200" kern="1200">
                <a:solidFill>
                  <a:schemeClr val="accent4"/>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accent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82A74"/>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400" dirty="0">
                <a:latin typeface="Palatino Linotype" panose="02040502050505030304" pitchFamily="18" charset="0"/>
              </a:rPr>
              <a:t>“Learners can become engaged in the development of their own identity, tracing their own progress toward this goal </a:t>
            </a:r>
            <a:br>
              <a:rPr lang="en-US" sz="2400" dirty="0">
                <a:latin typeface="Palatino Linotype" panose="02040502050505030304" pitchFamily="18" charset="0"/>
              </a:rPr>
            </a:br>
            <a:r>
              <a:rPr lang="en-US" sz="2400" dirty="0">
                <a:latin typeface="Palatino Linotype" panose="02040502050505030304" pitchFamily="18" charset="0"/>
              </a:rPr>
              <a:t>in collaboration with role models and mentors. </a:t>
            </a:r>
          </a:p>
          <a:p>
            <a:pPr marL="0" indent="0">
              <a:buFont typeface="Arial"/>
              <a:buNone/>
            </a:pPr>
            <a:endParaRPr lang="en-US" sz="2400" dirty="0">
              <a:latin typeface="Palatino Linotype" panose="02040502050505030304" pitchFamily="18" charset="0"/>
            </a:endParaRPr>
          </a:p>
          <a:p>
            <a:pPr marL="0" indent="0">
              <a:buFont typeface="Arial"/>
              <a:buNone/>
            </a:pPr>
            <a:r>
              <a:rPr lang="en-US" sz="2400" dirty="0">
                <a:latin typeface="Palatino Linotype" panose="02040502050505030304" pitchFamily="18" charset="0"/>
              </a:rPr>
              <a:t>The assessing of “Is” should be primarily formative in order to guide students as they join medicine’s community of practice. </a:t>
            </a:r>
          </a:p>
          <a:p>
            <a:pPr marL="0" indent="0">
              <a:buFont typeface="Arial"/>
              <a:buNone/>
            </a:pPr>
            <a:r>
              <a:rPr lang="en-US" sz="2400" dirty="0">
                <a:latin typeface="Palatino Linotype" panose="02040502050505030304" pitchFamily="18" charset="0"/>
              </a:rPr>
              <a:t>Summative assessment will remain necessary to meet medicine’s obligation to society to ensure that practicing physicians have come to “think, act, and feel like a physician.”</a:t>
            </a:r>
          </a:p>
          <a:p>
            <a:pPr marL="0" indent="0">
              <a:buFont typeface="Arial"/>
              <a:buNone/>
            </a:pPr>
            <a:endParaRPr lang="en-US" sz="2400" dirty="0">
              <a:latin typeface="Palatino Linotype" panose="02040502050505030304" pitchFamily="18" charset="0"/>
            </a:endParaRPr>
          </a:p>
          <a:p>
            <a:pPr marL="0" indent="0">
              <a:buFont typeface="Arial"/>
              <a:buNone/>
            </a:pPr>
            <a:r>
              <a:rPr lang="nl-NL" sz="2400" dirty="0" err="1">
                <a:latin typeface="Palatino Linotype" panose="02040502050505030304" pitchFamily="18" charset="0"/>
              </a:rPr>
              <a:t>Cruess</a:t>
            </a:r>
            <a:r>
              <a:rPr lang="nl-NL" sz="2400" dirty="0">
                <a:latin typeface="Palatino Linotype" panose="02040502050505030304" pitchFamily="18" charset="0"/>
              </a:rPr>
              <a:t>, Richard L., MD; </a:t>
            </a:r>
            <a:r>
              <a:rPr lang="nl-NL" sz="2400" dirty="0" err="1">
                <a:latin typeface="Palatino Linotype" panose="02040502050505030304" pitchFamily="18" charset="0"/>
              </a:rPr>
              <a:t>Cruess</a:t>
            </a:r>
            <a:r>
              <a:rPr lang="nl-NL" sz="2400" dirty="0">
                <a:latin typeface="Palatino Linotype" panose="02040502050505030304" pitchFamily="18" charset="0"/>
              </a:rPr>
              <a:t>, Sylvia R., MD; Steinert, Yvonne, PhD. </a:t>
            </a:r>
            <a:r>
              <a:rPr lang="en-US" sz="2400" dirty="0" err="1">
                <a:latin typeface="Palatino Linotype" panose="02040502050505030304" pitchFamily="18" charset="0"/>
              </a:rPr>
              <a:t>Acad</a:t>
            </a:r>
            <a:r>
              <a:rPr lang="en-US" sz="2400" dirty="0">
                <a:latin typeface="Palatino Linotype" panose="02040502050505030304" pitchFamily="18" charset="0"/>
              </a:rPr>
              <a:t> Medicine 2016;91:180-5.</a:t>
            </a:r>
            <a:endParaRPr lang="nl-NL" sz="2400" dirty="0">
              <a:latin typeface="Palatino Linotype" panose="02040502050505030304" pitchFamily="18" charset="0"/>
            </a:endParaRPr>
          </a:p>
          <a:p>
            <a:pPr marL="0" indent="0">
              <a:buFont typeface="Arial"/>
              <a:buNone/>
            </a:pPr>
            <a:endParaRPr lang="nl-NL" dirty="0"/>
          </a:p>
        </p:txBody>
      </p:sp>
    </p:spTree>
    <p:extLst>
      <p:ext uri="{BB962C8B-B14F-4D97-AF65-F5344CB8AC3E}">
        <p14:creationId xmlns:p14="http://schemas.microsoft.com/office/powerpoint/2010/main" val="9155137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200" dirty="0">
                <a:latin typeface="Palatino Linotype" panose="02040502050505030304" pitchFamily="18" charset="0"/>
              </a:rPr>
              <a:t>Aanleren van vaardigheden</a:t>
            </a:r>
          </a:p>
        </p:txBody>
      </p:sp>
      <p:sp>
        <p:nvSpPr>
          <p:cNvPr id="3" name="Tijdelijke aanduiding voor voettekst 2"/>
          <p:cNvSpPr>
            <a:spLocks noGrp="1"/>
          </p:cNvSpPr>
          <p:nvPr>
            <p:ph type="ftr" sz="quarter" idx="11"/>
          </p:nvPr>
        </p:nvSpPr>
        <p:spPr/>
        <p:txBody>
          <a:bodyPr/>
          <a:lstStyle/>
          <a:p>
            <a:r>
              <a:rPr lang="nl-NL"/>
              <a:t>&lt;voettekst, aanpassen via Invoegen -&gt; Koptekst en voettekst&gt;</a:t>
            </a:r>
            <a:endParaRPr lang="nl-NL" dirty="0"/>
          </a:p>
        </p:txBody>
      </p:sp>
      <p:sp>
        <p:nvSpPr>
          <p:cNvPr id="4" name="Tijdelijke aanduiding voor dianummer 3"/>
          <p:cNvSpPr>
            <a:spLocks noGrp="1"/>
          </p:cNvSpPr>
          <p:nvPr>
            <p:ph type="sldNum" sz="quarter" idx="12"/>
          </p:nvPr>
        </p:nvSpPr>
        <p:spPr/>
        <p:txBody>
          <a:bodyPr/>
          <a:lstStyle/>
          <a:p>
            <a:fld id="{4D8A6874-5530-004C-9748-CB666A561DD5}" type="slidenum">
              <a:rPr lang="nl-NL" smtClean="0"/>
              <a:t>25</a:t>
            </a:fld>
            <a:endParaRPr lang="nl-NL"/>
          </a:p>
        </p:txBody>
      </p:sp>
      <p:sp>
        <p:nvSpPr>
          <p:cNvPr id="5" name="Tijdelijke aanduiding voor tekst 4"/>
          <p:cNvSpPr txBox="1">
            <a:spLocks/>
          </p:cNvSpPr>
          <p:nvPr/>
        </p:nvSpPr>
        <p:spPr>
          <a:xfrm>
            <a:off x="0" y="1287285"/>
            <a:ext cx="4040188" cy="639762"/>
          </a:xfrm>
        </p:spPr>
        <p:txBody>
          <a:bodyPr>
            <a:normAutofit fontScale="92500" lnSpcReduction="10000"/>
          </a:bodyPr>
          <a:lstStyle>
            <a:lvl1pPr marL="342900" indent="-342900" algn="l" defTabSz="457200" rtl="0" eaLnBrk="1" latinLnBrk="0" hangingPunct="1">
              <a:spcBef>
                <a:spcPct val="20000"/>
              </a:spcBef>
              <a:buFont typeface="Arial"/>
              <a:buChar char="•"/>
              <a:defRPr sz="2800" kern="1200">
                <a:solidFill>
                  <a:schemeClr val="accent1"/>
                </a:solidFill>
                <a:latin typeface="+mn-lt"/>
                <a:ea typeface="+mn-ea"/>
                <a:cs typeface="+mn-cs"/>
              </a:defRPr>
            </a:lvl1pPr>
            <a:lvl2pPr marL="742950" indent="-285750" algn="l" defTabSz="457200" rtl="0" eaLnBrk="1" latinLnBrk="0" hangingPunct="1">
              <a:spcBef>
                <a:spcPct val="20000"/>
              </a:spcBef>
              <a:buFont typeface="Arial"/>
              <a:buChar char="•"/>
              <a:defRPr sz="2600" kern="1200">
                <a:solidFill>
                  <a:schemeClr val="accent1"/>
                </a:solidFill>
                <a:latin typeface="+mn-lt"/>
                <a:ea typeface="+mn-ea"/>
                <a:cs typeface="+mn-cs"/>
              </a:defRPr>
            </a:lvl2pPr>
            <a:lvl3pPr marL="1143000" indent="-228600" algn="l" defTabSz="457200" rtl="0" eaLnBrk="1" latinLnBrk="0" hangingPunct="1">
              <a:spcBef>
                <a:spcPct val="20000"/>
              </a:spcBef>
              <a:buFont typeface="Arial"/>
              <a:buChar char="•"/>
              <a:defRPr sz="2200" kern="1200">
                <a:solidFill>
                  <a:schemeClr val="accent4"/>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accent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82A74"/>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nl-NL" dirty="0">
                <a:latin typeface="Palatino Linotype" panose="02040502050505030304" pitchFamily="18" charset="0"/>
              </a:rPr>
              <a:t>De 4- (6) </a:t>
            </a:r>
            <a:r>
              <a:rPr lang="nl-NL" dirty="0" err="1">
                <a:latin typeface="Palatino Linotype" panose="02040502050505030304" pitchFamily="18" charset="0"/>
              </a:rPr>
              <a:t>staps</a:t>
            </a:r>
            <a:r>
              <a:rPr lang="nl-NL" dirty="0">
                <a:latin typeface="Palatino Linotype" panose="02040502050505030304" pitchFamily="18" charset="0"/>
              </a:rPr>
              <a:t> methode:</a:t>
            </a:r>
          </a:p>
          <a:p>
            <a:pPr marL="0" indent="0">
              <a:spcBef>
                <a:spcPts val="0"/>
              </a:spcBef>
              <a:buNone/>
            </a:pPr>
            <a:r>
              <a:rPr lang="nl-NL" sz="1200" dirty="0">
                <a:solidFill>
                  <a:srgbClr val="4F81BD">
                    <a:lumMod val="75000"/>
                  </a:srgbClr>
                </a:solidFill>
                <a:latin typeface="Palatino Linotype" panose="02040502050505030304" pitchFamily="18" charset="0"/>
              </a:rPr>
              <a:t>Easton G, e.a. </a:t>
            </a:r>
            <a:r>
              <a:rPr lang="nl-NL" sz="1200" dirty="0" err="1">
                <a:solidFill>
                  <a:srgbClr val="4F81BD">
                    <a:lumMod val="75000"/>
                  </a:srgbClr>
                </a:solidFill>
                <a:latin typeface="Palatino Linotype" panose="02040502050505030304" pitchFamily="18" charset="0"/>
              </a:rPr>
              <a:t>Education</a:t>
            </a:r>
            <a:r>
              <a:rPr lang="nl-NL" sz="1200" dirty="0">
                <a:solidFill>
                  <a:srgbClr val="4F81BD">
                    <a:lumMod val="75000"/>
                  </a:srgbClr>
                </a:solidFill>
                <a:latin typeface="Palatino Linotype" panose="02040502050505030304" pitchFamily="18" charset="0"/>
              </a:rPr>
              <a:t> </a:t>
            </a:r>
            <a:r>
              <a:rPr lang="nl-NL" sz="1200" dirty="0" err="1">
                <a:solidFill>
                  <a:srgbClr val="4F81BD">
                    <a:lumMod val="75000"/>
                  </a:srgbClr>
                </a:solidFill>
                <a:latin typeface="Palatino Linotype" panose="02040502050505030304" pitchFamily="18" charset="0"/>
              </a:rPr>
              <a:t>for</a:t>
            </a:r>
            <a:r>
              <a:rPr lang="nl-NL" sz="1200" dirty="0">
                <a:solidFill>
                  <a:srgbClr val="4F81BD">
                    <a:lumMod val="75000"/>
                  </a:srgbClr>
                </a:solidFill>
                <a:latin typeface="Palatino Linotype" panose="02040502050505030304" pitchFamily="18" charset="0"/>
              </a:rPr>
              <a:t> </a:t>
            </a:r>
            <a:r>
              <a:rPr lang="nl-NL" sz="1200" dirty="0" err="1">
                <a:solidFill>
                  <a:srgbClr val="4F81BD">
                    <a:lumMod val="75000"/>
                  </a:srgbClr>
                </a:solidFill>
                <a:latin typeface="Palatino Linotype" panose="02040502050505030304" pitchFamily="18" charset="0"/>
              </a:rPr>
              <a:t>primary</a:t>
            </a:r>
            <a:r>
              <a:rPr lang="nl-NL" sz="1200" dirty="0">
                <a:solidFill>
                  <a:srgbClr val="4F81BD">
                    <a:lumMod val="75000"/>
                  </a:srgbClr>
                </a:solidFill>
                <a:latin typeface="Palatino Linotype" panose="02040502050505030304" pitchFamily="18" charset="0"/>
              </a:rPr>
              <a:t> care. 2012</a:t>
            </a:r>
          </a:p>
          <a:p>
            <a:endParaRPr lang="nl-NL" dirty="0"/>
          </a:p>
        </p:txBody>
      </p:sp>
      <p:sp>
        <p:nvSpPr>
          <p:cNvPr id="6" name="Tijdelijke aanduiding voor tekst 5"/>
          <p:cNvSpPr txBox="1">
            <a:spLocks/>
          </p:cNvSpPr>
          <p:nvPr/>
        </p:nvSpPr>
        <p:spPr>
          <a:xfrm>
            <a:off x="5021839" y="1282894"/>
            <a:ext cx="3964117" cy="1218814"/>
          </a:xfrm>
        </p:spPr>
        <p:txBody>
          <a:bodyPr>
            <a:normAutofit fontScale="40000" lnSpcReduction="20000"/>
          </a:bodyPr>
          <a:lstStyle>
            <a:lvl1pPr marL="342900" indent="-342900" algn="l" defTabSz="457200" rtl="0" eaLnBrk="1" latinLnBrk="0" hangingPunct="1">
              <a:spcBef>
                <a:spcPct val="20000"/>
              </a:spcBef>
              <a:buFont typeface="Arial"/>
              <a:buChar char="•"/>
              <a:defRPr sz="2800" kern="1200">
                <a:solidFill>
                  <a:schemeClr val="accent1"/>
                </a:solidFill>
                <a:latin typeface="+mn-lt"/>
                <a:ea typeface="+mn-ea"/>
                <a:cs typeface="+mn-cs"/>
              </a:defRPr>
            </a:lvl1pPr>
            <a:lvl2pPr marL="742950" indent="-285750" algn="l" defTabSz="457200" rtl="0" eaLnBrk="1" latinLnBrk="0" hangingPunct="1">
              <a:spcBef>
                <a:spcPct val="20000"/>
              </a:spcBef>
              <a:buFont typeface="Arial"/>
              <a:buChar char="•"/>
              <a:defRPr sz="2600" kern="1200">
                <a:solidFill>
                  <a:schemeClr val="accent1"/>
                </a:solidFill>
                <a:latin typeface="+mn-lt"/>
                <a:ea typeface="+mn-ea"/>
                <a:cs typeface="+mn-cs"/>
              </a:defRPr>
            </a:lvl2pPr>
            <a:lvl3pPr marL="1143000" indent="-228600" algn="l" defTabSz="457200" rtl="0" eaLnBrk="1" latinLnBrk="0" hangingPunct="1">
              <a:spcBef>
                <a:spcPct val="20000"/>
              </a:spcBef>
              <a:buFont typeface="Arial"/>
              <a:buChar char="•"/>
              <a:defRPr sz="2200" kern="1200">
                <a:solidFill>
                  <a:schemeClr val="accent4"/>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accent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82A74"/>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nl-NL" sz="6000" dirty="0">
                <a:latin typeface="Palatino Linotype" panose="02040502050505030304" pitchFamily="18" charset="0"/>
              </a:rPr>
              <a:t>Tips voor aanleren in de </a:t>
            </a:r>
          </a:p>
          <a:p>
            <a:pPr marL="0" indent="0">
              <a:spcBef>
                <a:spcPts val="0"/>
              </a:spcBef>
              <a:buNone/>
            </a:pPr>
            <a:r>
              <a:rPr lang="nl-NL" sz="6000" dirty="0">
                <a:latin typeface="Palatino Linotype" panose="02040502050505030304" pitchFamily="18" charset="0"/>
              </a:rPr>
              <a:t>praktijk:</a:t>
            </a:r>
          </a:p>
          <a:p>
            <a:pPr marL="0" indent="0">
              <a:spcBef>
                <a:spcPts val="0"/>
              </a:spcBef>
              <a:buNone/>
            </a:pPr>
            <a:r>
              <a:rPr lang="nl-NL" dirty="0">
                <a:latin typeface="Palatino Linotype" panose="02040502050505030304" pitchFamily="18" charset="0"/>
              </a:rPr>
              <a:t>Nicholls D. e.a. </a:t>
            </a:r>
            <a:r>
              <a:rPr lang="nl-NL" dirty="0" err="1">
                <a:latin typeface="Palatino Linotype" panose="02040502050505030304" pitchFamily="18" charset="0"/>
              </a:rPr>
              <a:t>Med</a:t>
            </a:r>
            <a:r>
              <a:rPr lang="nl-NL" dirty="0">
                <a:latin typeface="Palatino Linotype" panose="02040502050505030304" pitchFamily="18" charset="0"/>
              </a:rPr>
              <a:t>. Teacher 2016.</a:t>
            </a:r>
          </a:p>
        </p:txBody>
      </p:sp>
      <p:sp>
        <p:nvSpPr>
          <p:cNvPr id="7" name="Tijdelijke aanduiding voor inhoud 2"/>
          <p:cNvSpPr txBox="1">
            <a:spLocks/>
          </p:cNvSpPr>
          <p:nvPr/>
        </p:nvSpPr>
        <p:spPr>
          <a:xfrm>
            <a:off x="0" y="2316571"/>
            <a:ext cx="5352781" cy="3951288"/>
          </a:xfrm>
        </p:spPr>
        <p:txBody>
          <a:bodyPr>
            <a:normAutofit fontScale="92500"/>
          </a:bodyPr>
          <a:lstStyle>
            <a:lvl1pPr marL="342900" indent="-342900" algn="l" defTabSz="457200" rtl="0" eaLnBrk="1" latinLnBrk="0" hangingPunct="1">
              <a:spcBef>
                <a:spcPct val="20000"/>
              </a:spcBef>
              <a:buFont typeface="Arial"/>
              <a:buChar char="•"/>
              <a:defRPr sz="2800" kern="1200">
                <a:solidFill>
                  <a:schemeClr val="accent1"/>
                </a:solidFill>
                <a:latin typeface="+mn-lt"/>
                <a:ea typeface="+mn-ea"/>
                <a:cs typeface="+mn-cs"/>
              </a:defRPr>
            </a:lvl1pPr>
            <a:lvl2pPr marL="742950" indent="-285750" algn="l" defTabSz="457200" rtl="0" eaLnBrk="1" latinLnBrk="0" hangingPunct="1">
              <a:spcBef>
                <a:spcPct val="20000"/>
              </a:spcBef>
              <a:buFont typeface="Arial"/>
              <a:buChar char="•"/>
              <a:defRPr sz="2600" kern="1200">
                <a:solidFill>
                  <a:schemeClr val="accent1"/>
                </a:solidFill>
                <a:latin typeface="+mn-lt"/>
                <a:ea typeface="+mn-ea"/>
                <a:cs typeface="+mn-cs"/>
              </a:defRPr>
            </a:lvl2pPr>
            <a:lvl3pPr marL="1143000" indent="-228600" algn="l" defTabSz="457200" rtl="0" eaLnBrk="1" latinLnBrk="0" hangingPunct="1">
              <a:spcBef>
                <a:spcPct val="20000"/>
              </a:spcBef>
              <a:buFont typeface="Arial"/>
              <a:buChar char="•"/>
              <a:defRPr sz="2200" kern="1200">
                <a:solidFill>
                  <a:schemeClr val="accent4"/>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accent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82A74"/>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nl-NL" sz="2600" dirty="0" err="1">
                <a:solidFill>
                  <a:srgbClr val="082A74"/>
                </a:solidFill>
                <a:latin typeface="Palatino Linotype" panose="02040502050505030304" pitchFamily="18" charset="0"/>
              </a:rPr>
              <a:t>Aios</a:t>
            </a:r>
            <a:r>
              <a:rPr lang="nl-NL" sz="2600" dirty="0">
                <a:solidFill>
                  <a:srgbClr val="082A74"/>
                </a:solidFill>
                <a:latin typeface="Palatino Linotype" panose="02040502050505030304" pitchFamily="18" charset="0"/>
              </a:rPr>
              <a:t> laten voorbereiden</a:t>
            </a:r>
          </a:p>
          <a:p>
            <a:r>
              <a:rPr lang="nl-NL" sz="2600" dirty="0">
                <a:solidFill>
                  <a:srgbClr val="082A74"/>
                </a:solidFill>
                <a:latin typeface="Palatino Linotype" panose="02040502050505030304" pitchFamily="18" charset="0"/>
              </a:rPr>
              <a:t>1. Voordoen door supervisor zonder commentaar</a:t>
            </a:r>
          </a:p>
          <a:p>
            <a:r>
              <a:rPr lang="nl-NL" sz="2600" dirty="0">
                <a:solidFill>
                  <a:srgbClr val="082A74"/>
                </a:solidFill>
                <a:latin typeface="Palatino Linotype" panose="02040502050505030304" pitchFamily="18" charset="0"/>
              </a:rPr>
              <a:t>2. Voordoen door supervisor met commentaar</a:t>
            </a:r>
          </a:p>
          <a:p>
            <a:r>
              <a:rPr lang="nl-NL" sz="2600" dirty="0">
                <a:solidFill>
                  <a:srgbClr val="082A74"/>
                </a:solidFill>
                <a:latin typeface="Palatino Linotype" panose="02040502050505030304" pitchFamily="18" charset="0"/>
              </a:rPr>
              <a:t>3. Voordoen door supervisor, </a:t>
            </a:r>
            <a:r>
              <a:rPr lang="nl-NL" sz="2600" dirty="0" err="1">
                <a:solidFill>
                  <a:srgbClr val="082A74"/>
                </a:solidFill>
                <a:latin typeface="Palatino Linotype" panose="02040502050505030304" pitchFamily="18" charset="0"/>
              </a:rPr>
              <a:t>aios</a:t>
            </a:r>
            <a:r>
              <a:rPr lang="nl-NL" sz="2600" dirty="0">
                <a:solidFill>
                  <a:srgbClr val="082A74"/>
                </a:solidFill>
                <a:latin typeface="Palatino Linotype" panose="02040502050505030304" pitchFamily="18" charset="0"/>
              </a:rPr>
              <a:t> geeft commentaar</a:t>
            </a:r>
          </a:p>
          <a:p>
            <a:r>
              <a:rPr lang="nl-NL" sz="2600" dirty="0">
                <a:solidFill>
                  <a:srgbClr val="082A74"/>
                </a:solidFill>
                <a:latin typeface="Palatino Linotype" panose="02040502050505030304" pitchFamily="18" charset="0"/>
              </a:rPr>
              <a:t>4. </a:t>
            </a:r>
            <a:r>
              <a:rPr lang="nl-NL" sz="2600" dirty="0" err="1">
                <a:solidFill>
                  <a:srgbClr val="082A74"/>
                </a:solidFill>
                <a:latin typeface="Palatino Linotype" panose="02040502050505030304" pitchFamily="18" charset="0"/>
              </a:rPr>
              <a:t>Aios</a:t>
            </a:r>
            <a:r>
              <a:rPr lang="nl-NL" sz="2600" dirty="0">
                <a:solidFill>
                  <a:srgbClr val="082A74"/>
                </a:solidFill>
                <a:latin typeface="Palatino Linotype" panose="02040502050505030304" pitchFamily="18" charset="0"/>
              </a:rPr>
              <a:t> voert uit met commentaar</a:t>
            </a:r>
          </a:p>
          <a:p>
            <a:r>
              <a:rPr lang="nl-NL" sz="2600" dirty="0">
                <a:solidFill>
                  <a:srgbClr val="082A74"/>
                </a:solidFill>
                <a:latin typeface="Palatino Linotype" panose="02040502050505030304" pitchFamily="18" charset="0"/>
              </a:rPr>
              <a:t>Supervisor geeft feedback</a:t>
            </a:r>
          </a:p>
          <a:p>
            <a:endParaRPr lang="nl-NL" dirty="0"/>
          </a:p>
        </p:txBody>
      </p:sp>
      <p:sp>
        <p:nvSpPr>
          <p:cNvPr id="8" name="Tijdelijke aanduiding voor inhoud 6"/>
          <p:cNvSpPr txBox="1">
            <a:spLocks/>
          </p:cNvSpPr>
          <p:nvPr/>
        </p:nvSpPr>
        <p:spPr>
          <a:xfrm>
            <a:off x="5021839" y="2366963"/>
            <a:ext cx="4122161" cy="3428397"/>
          </a:xfrm>
        </p:spPr>
        <p:txBody>
          <a:bodyPr/>
          <a:lstStyle>
            <a:lvl1pPr marL="342900" indent="-342900" algn="l" defTabSz="457200" rtl="0" eaLnBrk="1" latinLnBrk="0" hangingPunct="1">
              <a:spcBef>
                <a:spcPct val="20000"/>
              </a:spcBef>
              <a:buFont typeface="Arial"/>
              <a:buChar char="•"/>
              <a:defRPr sz="2800" kern="1200">
                <a:solidFill>
                  <a:schemeClr val="accent1"/>
                </a:solidFill>
                <a:latin typeface="+mn-lt"/>
                <a:ea typeface="+mn-ea"/>
                <a:cs typeface="+mn-cs"/>
              </a:defRPr>
            </a:lvl1pPr>
            <a:lvl2pPr marL="742950" indent="-285750" algn="l" defTabSz="457200" rtl="0" eaLnBrk="1" latinLnBrk="0" hangingPunct="1">
              <a:spcBef>
                <a:spcPct val="20000"/>
              </a:spcBef>
              <a:buFont typeface="Arial"/>
              <a:buChar char="•"/>
              <a:defRPr sz="2600" kern="1200">
                <a:solidFill>
                  <a:schemeClr val="accent1"/>
                </a:solidFill>
                <a:latin typeface="+mn-lt"/>
                <a:ea typeface="+mn-ea"/>
                <a:cs typeface="+mn-cs"/>
              </a:defRPr>
            </a:lvl2pPr>
            <a:lvl3pPr marL="1143000" indent="-228600" algn="l" defTabSz="457200" rtl="0" eaLnBrk="1" latinLnBrk="0" hangingPunct="1">
              <a:spcBef>
                <a:spcPct val="20000"/>
              </a:spcBef>
              <a:buFont typeface="Arial"/>
              <a:buChar char="•"/>
              <a:defRPr sz="2200" kern="1200">
                <a:solidFill>
                  <a:schemeClr val="accent4"/>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accent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82A74"/>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nl-NL" sz="2400" dirty="0">
                <a:latin typeface="Palatino Linotype" panose="02040502050505030304" pitchFamily="18" charset="0"/>
              </a:rPr>
              <a:t>Direct observeren</a:t>
            </a:r>
          </a:p>
          <a:p>
            <a:r>
              <a:rPr lang="nl-NL" sz="2400" dirty="0">
                <a:latin typeface="Palatino Linotype" panose="02040502050505030304" pitchFamily="18" charset="0"/>
              </a:rPr>
              <a:t>Alleen ingrijpen als </a:t>
            </a:r>
            <a:r>
              <a:rPr lang="nl-NL" sz="2400" dirty="0" err="1">
                <a:latin typeface="Palatino Linotype" panose="02040502050505030304" pitchFamily="18" charset="0"/>
              </a:rPr>
              <a:t>aios</a:t>
            </a:r>
            <a:r>
              <a:rPr lang="nl-NL" sz="2400" dirty="0">
                <a:latin typeface="Palatino Linotype" panose="02040502050505030304" pitchFamily="18" charset="0"/>
              </a:rPr>
              <a:t> fouten laat zien</a:t>
            </a:r>
          </a:p>
          <a:p>
            <a:r>
              <a:rPr lang="nl-NL" sz="2400" dirty="0">
                <a:latin typeface="Palatino Linotype" panose="02040502050505030304" pitchFamily="18" charset="0"/>
              </a:rPr>
              <a:t>Aansluitend feedback geven: narratief, tips en tops</a:t>
            </a:r>
          </a:p>
          <a:p>
            <a:endParaRPr lang="nl-NL" dirty="0"/>
          </a:p>
        </p:txBody>
      </p:sp>
    </p:spTree>
    <p:extLst>
      <p:ext uri="{BB962C8B-B14F-4D97-AF65-F5344CB8AC3E}">
        <p14:creationId xmlns:p14="http://schemas.microsoft.com/office/powerpoint/2010/main" val="1153399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P spid="7" grpId="0" build="p"/>
      <p:bldP spid="8"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200" dirty="0">
                <a:latin typeface="Palatino Linotype" panose="02040502050505030304" pitchFamily="18" charset="0"/>
              </a:rPr>
              <a:t>Feedback: </a:t>
            </a:r>
            <a:r>
              <a:rPr lang="nl-NL" sz="3200" dirty="0" err="1">
                <a:latin typeface="Palatino Linotype" panose="02040502050505030304" pitchFamily="18" charset="0"/>
              </a:rPr>
              <a:t>Pendleton</a:t>
            </a:r>
            <a:r>
              <a:rPr lang="nl-NL" sz="3200" dirty="0">
                <a:latin typeface="Palatino Linotype" panose="02040502050505030304" pitchFamily="18" charset="0"/>
              </a:rPr>
              <a:t> (</a:t>
            </a:r>
            <a:r>
              <a:rPr lang="nl-NL" sz="3200" dirty="0" err="1">
                <a:latin typeface="Palatino Linotype" panose="02040502050505030304" pitchFamily="18" charset="0"/>
              </a:rPr>
              <a:t>observation</a:t>
            </a:r>
            <a:r>
              <a:rPr lang="nl-NL" sz="3200" dirty="0">
                <a:latin typeface="Palatino Linotype" panose="02040502050505030304" pitchFamily="18" charset="0"/>
              </a:rPr>
              <a:t>/video)</a:t>
            </a:r>
          </a:p>
        </p:txBody>
      </p:sp>
      <p:sp>
        <p:nvSpPr>
          <p:cNvPr id="3" name="Tijdelijke aanduiding voor voettekst 2"/>
          <p:cNvSpPr>
            <a:spLocks noGrp="1"/>
          </p:cNvSpPr>
          <p:nvPr>
            <p:ph type="ftr" sz="quarter" idx="11"/>
          </p:nvPr>
        </p:nvSpPr>
        <p:spPr/>
        <p:txBody>
          <a:bodyPr/>
          <a:lstStyle/>
          <a:p>
            <a:r>
              <a:rPr lang="nl-NL"/>
              <a:t>&lt;voettekst, aanpassen via Invoegen -&gt; Koptekst en voettekst&gt;</a:t>
            </a:r>
            <a:endParaRPr lang="nl-NL" dirty="0"/>
          </a:p>
        </p:txBody>
      </p:sp>
      <p:sp>
        <p:nvSpPr>
          <p:cNvPr id="4" name="Tijdelijke aanduiding voor dianummer 3"/>
          <p:cNvSpPr>
            <a:spLocks noGrp="1"/>
          </p:cNvSpPr>
          <p:nvPr>
            <p:ph type="sldNum" sz="quarter" idx="12"/>
          </p:nvPr>
        </p:nvSpPr>
        <p:spPr/>
        <p:txBody>
          <a:bodyPr/>
          <a:lstStyle/>
          <a:p>
            <a:fld id="{4D8A6874-5530-004C-9748-CB666A561DD5}" type="slidenum">
              <a:rPr lang="nl-NL" smtClean="0"/>
              <a:t>26</a:t>
            </a:fld>
            <a:endParaRPr lang="nl-NL"/>
          </a:p>
        </p:txBody>
      </p:sp>
      <p:sp>
        <p:nvSpPr>
          <p:cNvPr id="5" name="Tijdelijke aanduiding voor inhoud 2"/>
          <p:cNvSpPr txBox="1">
            <a:spLocks/>
          </p:cNvSpPr>
          <p:nvPr/>
        </p:nvSpPr>
        <p:spPr>
          <a:xfrm>
            <a:off x="735614" y="4525873"/>
            <a:ext cx="7951186" cy="927145"/>
          </a:xfrm>
          <a:prstGeom prst="rect">
            <a:avLst/>
          </a:prstGeom>
        </p:spPr>
        <p:txBody>
          <a:bodyPr/>
          <a:lstStyle>
            <a:lvl1pPr marL="342900" indent="-342900" algn="l" defTabSz="457200" rtl="0" eaLnBrk="1" latinLnBrk="0" hangingPunct="1">
              <a:spcBef>
                <a:spcPct val="20000"/>
              </a:spcBef>
              <a:buFont typeface="Arial"/>
              <a:buChar char="•"/>
              <a:defRPr sz="2800" kern="1200">
                <a:solidFill>
                  <a:schemeClr val="accent1"/>
                </a:solidFill>
                <a:latin typeface="+mn-lt"/>
                <a:ea typeface="+mn-ea"/>
                <a:cs typeface="+mn-cs"/>
              </a:defRPr>
            </a:lvl1pPr>
            <a:lvl2pPr marL="742950" indent="-285750" algn="l" defTabSz="457200" rtl="0" eaLnBrk="1" latinLnBrk="0" hangingPunct="1">
              <a:spcBef>
                <a:spcPct val="20000"/>
              </a:spcBef>
              <a:buFont typeface="Arial"/>
              <a:buChar char="•"/>
              <a:defRPr sz="2600" kern="1200">
                <a:solidFill>
                  <a:schemeClr val="accent1"/>
                </a:solidFill>
                <a:latin typeface="+mn-lt"/>
                <a:ea typeface="+mn-ea"/>
                <a:cs typeface="+mn-cs"/>
              </a:defRPr>
            </a:lvl2pPr>
            <a:lvl3pPr marL="1143000" indent="-228600" algn="l" defTabSz="457200" rtl="0" eaLnBrk="1" latinLnBrk="0" hangingPunct="1">
              <a:spcBef>
                <a:spcPct val="20000"/>
              </a:spcBef>
              <a:buFont typeface="Arial"/>
              <a:buChar char="•"/>
              <a:defRPr sz="2200" kern="1200">
                <a:solidFill>
                  <a:schemeClr val="accent4"/>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accent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82A74"/>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nl-NL" sz="2400" dirty="0">
                <a:latin typeface="Palatino Linotype" panose="02040502050505030304" pitchFamily="18" charset="0"/>
                <a:hlinkClick r:id="rId3"/>
              </a:rPr>
              <a:t>http://www.gp-training.net/training/</a:t>
            </a:r>
            <a:br>
              <a:rPr lang="nl-NL" sz="2400" dirty="0">
                <a:latin typeface="Palatino Linotype" panose="02040502050505030304" pitchFamily="18" charset="0"/>
                <a:hlinkClick r:id="rId3"/>
              </a:rPr>
            </a:br>
            <a:r>
              <a:rPr lang="nl-NL" sz="2400" dirty="0" err="1">
                <a:latin typeface="Palatino Linotype" panose="02040502050505030304" pitchFamily="18" charset="0"/>
                <a:hlinkClick r:id="rId3"/>
              </a:rPr>
              <a:t>educational_theory</a:t>
            </a:r>
            <a:r>
              <a:rPr lang="nl-NL" sz="2400" dirty="0">
                <a:latin typeface="Palatino Linotype" panose="02040502050505030304" pitchFamily="18" charset="0"/>
                <a:hlinkClick r:id="rId3"/>
              </a:rPr>
              <a:t>/feedback/pendleton.htm</a:t>
            </a:r>
            <a:r>
              <a:rPr lang="nl-NL" sz="2400" dirty="0">
                <a:latin typeface="Palatino Linotype" panose="02040502050505030304" pitchFamily="18" charset="0"/>
              </a:rPr>
              <a:t> </a:t>
            </a:r>
          </a:p>
          <a:p>
            <a:pPr marL="385763" indent="-385763">
              <a:buFont typeface="+mj-lt"/>
              <a:buAutoNum type="arabicPeriod"/>
            </a:pPr>
            <a:endParaRPr lang="nl-NL" dirty="0"/>
          </a:p>
          <a:p>
            <a:pPr marL="385763" indent="-385763">
              <a:buFont typeface="+mj-lt"/>
              <a:buAutoNum type="arabicPeriod"/>
            </a:pPr>
            <a:endParaRPr lang="nl-NL" dirty="0"/>
          </a:p>
          <a:p>
            <a:pPr marL="385763" indent="-385763">
              <a:buFont typeface="+mj-lt"/>
              <a:buAutoNum type="arabicPeriod"/>
            </a:pPr>
            <a:endParaRPr lang="nl-NL" dirty="0"/>
          </a:p>
        </p:txBody>
      </p:sp>
      <p:sp>
        <p:nvSpPr>
          <p:cNvPr id="6" name="Tijdelijke aanduiding voor inhoud 5"/>
          <p:cNvSpPr txBox="1">
            <a:spLocks/>
          </p:cNvSpPr>
          <p:nvPr/>
        </p:nvSpPr>
        <p:spPr>
          <a:xfrm>
            <a:off x="269735" y="1579539"/>
            <a:ext cx="8882944" cy="2726841"/>
          </a:xfrm>
          <a:prstGeom prst="rect">
            <a:avLst/>
          </a:prstGeom>
        </p:spPr>
        <p:txBody>
          <a:bodyPr/>
          <a:lstStyle>
            <a:lvl1pPr marL="342900" indent="-342900" algn="l" defTabSz="457200" rtl="0" eaLnBrk="1" latinLnBrk="0" hangingPunct="1">
              <a:spcBef>
                <a:spcPct val="20000"/>
              </a:spcBef>
              <a:buFont typeface="Arial"/>
              <a:buChar char="•"/>
              <a:defRPr sz="2800" kern="1200">
                <a:solidFill>
                  <a:schemeClr val="accent1"/>
                </a:solidFill>
                <a:latin typeface="+mn-lt"/>
                <a:ea typeface="+mn-ea"/>
                <a:cs typeface="+mn-cs"/>
              </a:defRPr>
            </a:lvl1pPr>
            <a:lvl2pPr marL="742950" indent="-285750" algn="l" defTabSz="457200" rtl="0" eaLnBrk="1" latinLnBrk="0" hangingPunct="1">
              <a:spcBef>
                <a:spcPct val="20000"/>
              </a:spcBef>
              <a:buFont typeface="Arial"/>
              <a:buChar char="•"/>
              <a:defRPr sz="2600" kern="1200">
                <a:solidFill>
                  <a:schemeClr val="accent1"/>
                </a:solidFill>
                <a:latin typeface="+mn-lt"/>
                <a:ea typeface="+mn-ea"/>
                <a:cs typeface="+mn-cs"/>
              </a:defRPr>
            </a:lvl2pPr>
            <a:lvl3pPr marL="1143000" indent="-228600" algn="l" defTabSz="457200" rtl="0" eaLnBrk="1" latinLnBrk="0" hangingPunct="1">
              <a:spcBef>
                <a:spcPct val="20000"/>
              </a:spcBef>
              <a:buFont typeface="Arial"/>
              <a:buChar char="•"/>
              <a:defRPr sz="2200" kern="1200">
                <a:solidFill>
                  <a:schemeClr val="accent4"/>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accent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82A74"/>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842963" lvl="1" indent="-385763">
              <a:buFont typeface="+mj-lt"/>
              <a:buAutoNum type="arabicPeriod"/>
            </a:pPr>
            <a:r>
              <a:rPr lang="nl-NL" sz="2400" dirty="0" err="1">
                <a:latin typeface="Palatino Linotype" panose="02040502050505030304" pitchFamily="18" charset="0"/>
              </a:rPr>
              <a:t>Clarify</a:t>
            </a:r>
            <a:r>
              <a:rPr lang="nl-NL" sz="2400" dirty="0">
                <a:latin typeface="Palatino Linotype" panose="02040502050505030304" pitchFamily="18" charset="0"/>
              </a:rPr>
              <a:t>, ready </a:t>
            </a:r>
            <a:r>
              <a:rPr lang="nl-NL" sz="2400" dirty="0" err="1">
                <a:latin typeface="Palatino Linotype" panose="02040502050505030304" pitchFamily="18" charset="0"/>
              </a:rPr>
              <a:t>for</a:t>
            </a:r>
            <a:r>
              <a:rPr lang="nl-NL" sz="2400" dirty="0">
                <a:latin typeface="Palatino Linotype" panose="02040502050505030304" pitchFamily="18" charset="0"/>
              </a:rPr>
              <a:t> feedback?</a:t>
            </a:r>
          </a:p>
          <a:p>
            <a:pPr marL="842963" lvl="1" indent="-385763">
              <a:buFont typeface="+mj-lt"/>
              <a:buAutoNum type="arabicPeriod"/>
            </a:pPr>
            <a:r>
              <a:rPr lang="nl-NL" sz="2400" dirty="0" err="1">
                <a:latin typeface="Palatino Linotype" panose="02040502050505030304" pitchFamily="18" charset="0"/>
              </a:rPr>
              <a:t>What</a:t>
            </a:r>
            <a:r>
              <a:rPr lang="nl-NL" sz="2400" dirty="0">
                <a:latin typeface="Palatino Linotype" panose="02040502050505030304" pitchFamily="18" charset="0"/>
              </a:rPr>
              <a:t> </a:t>
            </a:r>
            <a:r>
              <a:rPr lang="nl-NL" sz="2400" dirty="0" err="1">
                <a:latin typeface="Palatino Linotype" panose="02040502050505030304" pitchFamily="18" charset="0"/>
              </a:rPr>
              <a:t>did</a:t>
            </a:r>
            <a:r>
              <a:rPr lang="nl-NL" sz="2400" dirty="0">
                <a:latin typeface="Palatino Linotype" panose="02040502050505030304" pitchFamily="18" charset="0"/>
              </a:rPr>
              <a:t> s/he well?</a:t>
            </a:r>
          </a:p>
          <a:p>
            <a:pPr marL="842963" lvl="1" indent="-385763">
              <a:buFont typeface="+mj-lt"/>
              <a:buAutoNum type="arabicPeriod"/>
            </a:pPr>
            <a:r>
              <a:rPr lang="nl-NL" sz="2400" dirty="0" err="1">
                <a:latin typeface="Palatino Linotype" panose="02040502050505030304" pitchFamily="18" charset="0"/>
              </a:rPr>
              <a:t>Add</a:t>
            </a:r>
            <a:r>
              <a:rPr lang="nl-NL" sz="2400" dirty="0">
                <a:latin typeface="Palatino Linotype" panose="02040502050505030304" pitchFamily="18" charset="0"/>
              </a:rPr>
              <a:t> </a:t>
            </a:r>
            <a:r>
              <a:rPr lang="nl-NL" sz="2400" dirty="0" err="1">
                <a:latin typeface="Palatino Linotype" panose="02040502050505030304" pitchFamily="18" charset="0"/>
              </a:rPr>
              <a:t>own</a:t>
            </a:r>
            <a:r>
              <a:rPr lang="nl-NL" sz="2400" dirty="0">
                <a:latin typeface="Palatino Linotype" panose="02040502050505030304" pitchFamily="18" charset="0"/>
              </a:rPr>
              <a:t> </a:t>
            </a:r>
            <a:r>
              <a:rPr lang="nl-NL" sz="2400" dirty="0" err="1">
                <a:latin typeface="Palatino Linotype" panose="02040502050505030304" pitchFamily="18" charset="0"/>
              </a:rPr>
              <a:t>observation</a:t>
            </a:r>
            <a:endParaRPr lang="nl-NL" sz="2400" dirty="0">
              <a:latin typeface="Palatino Linotype" panose="02040502050505030304" pitchFamily="18" charset="0"/>
            </a:endParaRPr>
          </a:p>
          <a:p>
            <a:pPr marL="842963" lvl="1" indent="-385763">
              <a:buFont typeface="+mj-lt"/>
              <a:buAutoNum type="arabicPeriod"/>
            </a:pPr>
            <a:r>
              <a:rPr lang="nl-NL" sz="2400" dirty="0" err="1">
                <a:latin typeface="Palatino Linotype" panose="02040502050505030304" pitchFamily="18" charset="0"/>
              </a:rPr>
              <a:t>What</a:t>
            </a:r>
            <a:r>
              <a:rPr lang="nl-NL" sz="2400" dirty="0">
                <a:latin typeface="Palatino Linotype" panose="02040502050505030304" pitchFamily="18" charset="0"/>
              </a:rPr>
              <a:t> </a:t>
            </a:r>
            <a:r>
              <a:rPr lang="nl-NL" sz="2400" dirty="0" err="1">
                <a:latin typeface="Palatino Linotype" panose="02040502050505030304" pitchFamily="18" charset="0"/>
              </a:rPr>
              <a:t>did</a:t>
            </a:r>
            <a:r>
              <a:rPr lang="nl-NL" sz="2400" dirty="0">
                <a:latin typeface="Palatino Linotype" panose="02040502050505030304" pitchFamily="18" charset="0"/>
              </a:rPr>
              <a:t> s/he </a:t>
            </a:r>
            <a:r>
              <a:rPr lang="nl-NL" sz="2400" dirty="0" err="1">
                <a:latin typeface="Palatino Linotype" panose="02040502050505030304" pitchFamily="18" charset="0"/>
              </a:rPr>
              <a:t>did</a:t>
            </a:r>
            <a:r>
              <a:rPr lang="nl-NL" sz="2400" dirty="0">
                <a:latin typeface="Palatino Linotype" panose="02040502050505030304" pitchFamily="18" charset="0"/>
              </a:rPr>
              <a:t> </a:t>
            </a:r>
            <a:r>
              <a:rPr lang="nl-NL" sz="2400" dirty="0" err="1">
                <a:latin typeface="Palatino Linotype" panose="02040502050505030304" pitchFamily="18" charset="0"/>
              </a:rPr>
              <a:t>less</a:t>
            </a:r>
            <a:r>
              <a:rPr lang="nl-NL" sz="2400" dirty="0">
                <a:latin typeface="Palatino Linotype" panose="02040502050505030304" pitchFamily="18" charset="0"/>
              </a:rPr>
              <a:t> well? </a:t>
            </a:r>
            <a:r>
              <a:rPr lang="nl-NL" sz="2400" dirty="0" err="1">
                <a:latin typeface="Palatino Linotype" panose="02040502050505030304" pitchFamily="18" charset="0"/>
              </a:rPr>
              <a:t>What</a:t>
            </a:r>
            <a:r>
              <a:rPr lang="nl-NL" sz="2400" dirty="0">
                <a:latin typeface="Palatino Linotype" panose="02040502050505030304" pitchFamily="18" charset="0"/>
              </a:rPr>
              <a:t> </a:t>
            </a:r>
            <a:r>
              <a:rPr lang="nl-NL" sz="2400" dirty="0" err="1">
                <a:latin typeface="Palatino Linotype" panose="02040502050505030304" pitchFamily="18" charset="0"/>
              </a:rPr>
              <a:t>will</a:t>
            </a:r>
            <a:r>
              <a:rPr lang="nl-NL" sz="2400" dirty="0">
                <a:latin typeface="Palatino Linotype" panose="02040502050505030304" pitchFamily="18" charset="0"/>
              </a:rPr>
              <a:t> s/he do </a:t>
            </a:r>
            <a:r>
              <a:rPr lang="nl-NL" sz="2400" dirty="0" err="1">
                <a:latin typeface="Palatino Linotype" panose="02040502050505030304" pitchFamily="18" charset="0"/>
              </a:rPr>
              <a:t>differently</a:t>
            </a:r>
            <a:r>
              <a:rPr lang="nl-NL" sz="2400" dirty="0">
                <a:latin typeface="Palatino Linotype" panose="02040502050505030304" pitchFamily="18" charset="0"/>
              </a:rPr>
              <a:t>?</a:t>
            </a:r>
          </a:p>
          <a:p>
            <a:pPr marL="842963" lvl="1" indent="-385763">
              <a:buFont typeface="+mj-lt"/>
              <a:buAutoNum type="arabicPeriod"/>
            </a:pPr>
            <a:r>
              <a:rPr lang="nl-NL" sz="2400" dirty="0" err="1">
                <a:latin typeface="Palatino Linotype" panose="02040502050505030304" pitchFamily="18" charset="0"/>
              </a:rPr>
              <a:t>Add</a:t>
            </a:r>
            <a:r>
              <a:rPr lang="nl-NL" sz="2400" dirty="0">
                <a:latin typeface="Palatino Linotype" panose="02040502050505030304" pitchFamily="18" charset="0"/>
              </a:rPr>
              <a:t> </a:t>
            </a:r>
            <a:r>
              <a:rPr lang="nl-NL" sz="2400" dirty="0" err="1">
                <a:latin typeface="Palatino Linotype" panose="02040502050505030304" pitchFamily="18" charset="0"/>
              </a:rPr>
              <a:t>own</a:t>
            </a:r>
            <a:r>
              <a:rPr lang="nl-NL" sz="2400" dirty="0">
                <a:latin typeface="Palatino Linotype" panose="02040502050505030304" pitchFamily="18" charset="0"/>
              </a:rPr>
              <a:t> </a:t>
            </a:r>
            <a:r>
              <a:rPr lang="nl-NL" sz="2400" dirty="0" err="1">
                <a:latin typeface="Palatino Linotype" panose="02040502050505030304" pitchFamily="18" charset="0"/>
              </a:rPr>
              <a:t>observation</a:t>
            </a:r>
            <a:r>
              <a:rPr lang="nl-NL" sz="2400" dirty="0">
                <a:latin typeface="Palatino Linotype" panose="02040502050505030304" pitchFamily="18" charset="0"/>
              </a:rPr>
              <a:t> </a:t>
            </a:r>
            <a:r>
              <a:rPr lang="nl-NL" sz="2400" dirty="0" err="1">
                <a:latin typeface="Palatino Linotype" panose="02040502050505030304" pitchFamily="18" charset="0"/>
              </a:rPr>
              <a:t>and</a:t>
            </a:r>
            <a:r>
              <a:rPr lang="nl-NL" sz="2400" dirty="0">
                <a:latin typeface="Palatino Linotype" panose="02040502050505030304" pitchFamily="18" charset="0"/>
              </a:rPr>
              <a:t> </a:t>
            </a:r>
            <a:r>
              <a:rPr lang="nl-NL" sz="2400" dirty="0" err="1">
                <a:latin typeface="Palatino Linotype" panose="02040502050505030304" pitchFamily="18" charset="0"/>
              </a:rPr>
              <a:t>recommendations</a:t>
            </a:r>
            <a:endParaRPr lang="nl-NL" sz="2400" dirty="0">
              <a:latin typeface="Palatino Linotype" panose="02040502050505030304" pitchFamily="18" charset="0"/>
            </a:endParaRPr>
          </a:p>
          <a:p>
            <a:endParaRPr lang="nl-NL" dirty="0"/>
          </a:p>
        </p:txBody>
      </p:sp>
    </p:spTree>
    <p:extLst>
      <p:ext uri="{BB962C8B-B14F-4D97-AF65-F5344CB8AC3E}">
        <p14:creationId xmlns:p14="http://schemas.microsoft.com/office/powerpoint/2010/main" val="35419208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200" dirty="0">
                <a:latin typeface="Palatino Linotype" panose="02040502050505030304" pitchFamily="18" charset="0"/>
              </a:rPr>
              <a:t>Vragen?</a:t>
            </a:r>
          </a:p>
        </p:txBody>
      </p:sp>
      <p:sp>
        <p:nvSpPr>
          <p:cNvPr id="3" name="Tijdelijke aanduiding voor voettekst 2"/>
          <p:cNvSpPr>
            <a:spLocks noGrp="1"/>
          </p:cNvSpPr>
          <p:nvPr>
            <p:ph type="ftr" sz="quarter" idx="11"/>
          </p:nvPr>
        </p:nvSpPr>
        <p:spPr/>
        <p:txBody>
          <a:bodyPr/>
          <a:lstStyle/>
          <a:p>
            <a:r>
              <a:rPr lang="nl-NL"/>
              <a:t>&lt;voettekst, aanpassen via Invoegen -&gt; Koptekst en voettekst&gt;</a:t>
            </a:r>
            <a:endParaRPr lang="nl-NL" dirty="0"/>
          </a:p>
        </p:txBody>
      </p:sp>
      <p:sp>
        <p:nvSpPr>
          <p:cNvPr id="4" name="Tijdelijke aanduiding voor dianummer 3"/>
          <p:cNvSpPr>
            <a:spLocks noGrp="1"/>
          </p:cNvSpPr>
          <p:nvPr>
            <p:ph type="sldNum" sz="quarter" idx="12"/>
          </p:nvPr>
        </p:nvSpPr>
        <p:spPr/>
        <p:txBody>
          <a:bodyPr/>
          <a:lstStyle/>
          <a:p>
            <a:fld id="{4D8A6874-5530-004C-9748-CB666A561DD5}" type="slidenum">
              <a:rPr lang="nl-NL" smtClean="0"/>
              <a:t>27</a:t>
            </a:fld>
            <a:endParaRPr lang="nl-NL"/>
          </a:p>
        </p:txBody>
      </p:sp>
      <p:pic>
        <p:nvPicPr>
          <p:cNvPr id="5" name="Afbeelding 4"/>
          <p:cNvPicPr>
            <a:picLocks noChangeAspect="1"/>
          </p:cNvPicPr>
          <p:nvPr/>
        </p:nvPicPr>
        <p:blipFill>
          <a:blip r:embed="rId3"/>
          <a:stretch>
            <a:fillRect/>
          </a:stretch>
        </p:blipFill>
        <p:spPr>
          <a:xfrm>
            <a:off x="3463729" y="564444"/>
            <a:ext cx="5223071" cy="5264856"/>
          </a:xfrm>
          <a:prstGeom prst="rect">
            <a:avLst/>
          </a:prstGeom>
        </p:spPr>
      </p:pic>
    </p:spTree>
    <p:extLst>
      <p:ext uri="{BB962C8B-B14F-4D97-AF65-F5344CB8AC3E}">
        <p14:creationId xmlns:p14="http://schemas.microsoft.com/office/powerpoint/2010/main" val="6409925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200" dirty="0">
                <a:latin typeface="Palatino Linotype" panose="02040502050505030304" pitchFamily="18" charset="0"/>
              </a:rPr>
              <a:t>Oefenen: het aanleren van vaardigheden</a:t>
            </a:r>
          </a:p>
        </p:txBody>
      </p:sp>
      <p:sp>
        <p:nvSpPr>
          <p:cNvPr id="3" name="Tijdelijke aanduiding voor voettekst 2"/>
          <p:cNvSpPr>
            <a:spLocks noGrp="1"/>
          </p:cNvSpPr>
          <p:nvPr>
            <p:ph type="ftr" sz="quarter" idx="11"/>
          </p:nvPr>
        </p:nvSpPr>
        <p:spPr/>
        <p:txBody>
          <a:bodyPr/>
          <a:lstStyle/>
          <a:p>
            <a:r>
              <a:rPr lang="nl-NL"/>
              <a:t>&lt;voettekst, aanpassen via Invoegen -&gt; Koptekst en voettekst&gt;</a:t>
            </a:r>
            <a:endParaRPr lang="nl-NL" dirty="0"/>
          </a:p>
        </p:txBody>
      </p:sp>
      <p:sp>
        <p:nvSpPr>
          <p:cNvPr id="4" name="Tijdelijke aanduiding voor dianummer 3"/>
          <p:cNvSpPr>
            <a:spLocks noGrp="1"/>
          </p:cNvSpPr>
          <p:nvPr>
            <p:ph type="sldNum" sz="quarter" idx="12"/>
          </p:nvPr>
        </p:nvSpPr>
        <p:spPr/>
        <p:txBody>
          <a:bodyPr/>
          <a:lstStyle/>
          <a:p>
            <a:fld id="{4D8A6874-5530-004C-9748-CB666A561DD5}" type="slidenum">
              <a:rPr lang="nl-NL" smtClean="0"/>
              <a:t>28</a:t>
            </a:fld>
            <a:endParaRPr lang="nl-NL"/>
          </a:p>
        </p:txBody>
      </p:sp>
      <p:sp>
        <p:nvSpPr>
          <p:cNvPr id="5" name="Tijdelijke aanduiding voor inhoud 9"/>
          <p:cNvSpPr txBox="1">
            <a:spLocks/>
          </p:cNvSpPr>
          <p:nvPr/>
        </p:nvSpPr>
        <p:spPr>
          <a:xfrm>
            <a:off x="735614" y="1219864"/>
            <a:ext cx="5133051" cy="4697624"/>
          </a:xfrm>
          <a:prstGeom prst="rect">
            <a:avLst/>
          </a:prstGeom>
        </p:spPr>
        <p:txBody>
          <a:bodyPr>
            <a:normAutofit fontScale="92500" lnSpcReduction="10000"/>
          </a:bodyPr>
          <a:lstStyle>
            <a:lvl1pPr marL="342900" indent="-342900" algn="l" defTabSz="457200" rtl="0" eaLnBrk="1" latinLnBrk="0" hangingPunct="1">
              <a:spcBef>
                <a:spcPct val="20000"/>
              </a:spcBef>
              <a:buFont typeface="Arial"/>
              <a:buChar char="•"/>
              <a:defRPr sz="2800" kern="1200">
                <a:solidFill>
                  <a:schemeClr val="accent1"/>
                </a:solidFill>
                <a:latin typeface="+mn-lt"/>
                <a:ea typeface="+mn-ea"/>
                <a:cs typeface="+mn-cs"/>
              </a:defRPr>
            </a:lvl1pPr>
            <a:lvl2pPr marL="742950" indent="-285750" algn="l" defTabSz="457200" rtl="0" eaLnBrk="1" latinLnBrk="0" hangingPunct="1">
              <a:spcBef>
                <a:spcPct val="20000"/>
              </a:spcBef>
              <a:buFont typeface="Arial"/>
              <a:buChar char="•"/>
              <a:defRPr sz="2600" kern="1200">
                <a:solidFill>
                  <a:schemeClr val="accent1"/>
                </a:solidFill>
                <a:latin typeface="+mn-lt"/>
                <a:ea typeface="+mn-ea"/>
                <a:cs typeface="+mn-cs"/>
              </a:defRPr>
            </a:lvl2pPr>
            <a:lvl3pPr marL="1143000" indent="-228600" algn="l" defTabSz="457200" rtl="0" eaLnBrk="1" latinLnBrk="0" hangingPunct="1">
              <a:spcBef>
                <a:spcPct val="20000"/>
              </a:spcBef>
              <a:buFont typeface="Arial"/>
              <a:buChar char="•"/>
              <a:defRPr sz="2200" kern="1200">
                <a:solidFill>
                  <a:schemeClr val="accent4"/>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accent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82A74"/>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nl-NL" sz="2600" dirty="0">
                <a:latin typeface="Palatino Linotype" panose="02040502050505030304" pitchFamily="18" charset="0"/>
              </a:rPr>
              <a:t>Drietallen: </a:t>
            </a:r>
            <a:br>
              <a:rPr lang="nl-NL" sz="2600" dirty="0">
                <a:latin typeface="Palatino Linotype" panose="02040502050505030304" pitchFamily="18" charset="0"/>
              </a:rPr>
            </a:br>
            <a:r>
              <a:rPr lang="nl-NL" sz="2600" dirty="0">
                <a:latin typeface="Palatino Linotype" panose="02040502050505030304" pitchFamily="18" charset="0"/>
              </a:rPr>
              <a:t>Patiënt/observator, </a:t>
            </a:r>
            <a:r>
              <a:rPr lang="nl-NL" sz="2600" dirty="0" err="1">
                <a:latin typeface="Palatino Linotype" panose="02040502050505030304" pitchFamily="18" charset="0"/>
              </a:rPr>
              <a:t>aios</a:t>
            </a:r>
            <a:r>
              <a:rPr lang="nl-NL" sz="2600" dirty="0">
                <a:latin typeface="Palatino Linotype" panose="02040502050505030304" pitchFamily="18" charset="0"/>
              </a:rPr>
              <a:t> en docent</a:t>
            </a:r>
          </a:p>
          <a:p>
            <a:r>
              <a:rPr lang="nl-NL" sz="2600" dirty="0">
                <a:latin typeface="Palatino Linotype" panose="02040502050505030304" pitchFamily="18" charset="0"/>
              </a:rPr>
              <a:t>Evt. film kijken</a:t>
            </a:r>
          </a:p>
          <a:p>
            <a:r>
              <a:rPr lang="nl-NL" sz="2600" dirty="0">
                <a:latin typeface="Palatino Linotype" panose="02040502050505030304" pitchFamily="18" charset="0"/>
              </a:rPr>
              <a:t>Protocol en KVB ligt op tafel</a:t>
            </a:r>
          </a:p>
          <a:p>
            <a:r>
              <a:rPr lang="nl-NL" sz="2600" dirty="0" err="1">
                <a:latin typeface="Palatino Linotype" panose="02040502050505030304" pitchFamily="18" charset="0"/>
              </a:rPr>
              <a:t>Aios</a:t>
            </a:r>
            <a:r>
              <a:rPr lang="nl-NL" sz="2600" dirty="0">
                <a:latin typeface="Palatino Linotype" panose="02040502050505030304" pitchFamily="18" charset="0"/>
              </a:rPr>
              <a:t> kiest 2 competenties</a:t>
            </a:r>
          </a:p>
          <a:p>
            <a:r>
              <a:rPr lang="nl-NL" sz="2600" dirty="0" err="1">
                <a:latin typeface="Palatino Linotype" panose="02040502050505030304" pitchFamily="18" charset="0"/>
              </a:rPr>
              <a:t>Aios</a:t>
            </a:r>
            <a:r>
              <a:rPr lang="nl-NL" sz="2600" dirty="0">
                <a:latin typeface="Palatino Linotype" panose="02040502050505030304" pitchFamily="18" charset="0"/>
              </a:rPr>
              <a:t> voert vaardigheid uit op  “patiënt” met de materialen</a:t>
            </a:r>
          </a:p>
          <a:p>
            <a:r>
              <a:rPr lang="nl-NL" sz="2600" dirty="0">
                <a:latin typeface="Palatino Linotype" panose="02040502050505030304" pitchFamily="18" charset="0"/>
              </a:rPr>
              <a:t>Docent grijpt zn. in en geeft aansluitend feedback en beoordeelt uitvoeringsniveau </a:t>
            </a:r>
          </a:p>
          <a:p>
            <a:r>
              <a:rPr lang="nl-NL" sz="2600" dirty="0" err="1">
                <a:latin typeface="Palatino Linotype" panose="02040502050505030304" pitchFamily="18" charset="0"/>
              </a:rPr>
              <a:t>Aios</a:t>
            </a:r>
            <a:r>
              <a:rPr lang="nl-NL" sz="2600" dirty="0">
                <a:latin typeface="Palatino Linotype" panose="02040502050505030304" pitchFamily="18" charset="0"/>
              </a:rPr>
              <a:t> reflecteert en benoemt leerpunt.</a:t>
            </a:r>
          </a:p>
          <a:p>
            <a:pPr marL="0" indent="0">
              <a:buFont typeface="Arial"/>
              <a:buNone/>
            </a:pPr>
            <a:endParaRPr lang="nl-NL" dirty="0"/>
          </a:p>
        </p:txBody>
      </p:sp>
      <p:pic>
        <p:nvPicPr>
          <p:cNvPr id="6" name="Afbeelding 5"/>
          <p:cNvPicPr>
            <a:picLocks noChangeAspect="1"/>
          </p:cNvPicPr>
          <p:nvPr/>
        </p:nvPicPr>
        <p:blipFill>
          <a:blip r:embed="rId3"/>
          <a:stretch>
            <a:fillRect/>
          </a:stretch>
        </p:blipFill>
        <p:spPr>
          <a:xfrm>
            <a:off x="5814014" y="1626313"/>
            <a:ext cx="3321171" cy="2075731"/>
          </a:xfrm>
          <a:prstGeom prst="rect">
            <a:avLst/>
          </a:prstGeom>
        </p:spPr>
      </p:pic>
      <p:pic>
        <p:nvPicPr>
          <p:cNvPr id="7" name="Tijdelijke aanduiding voor inhoud 10"/>
          <p:cNvPicPr>
            <a:picLocks noChangeAspect="1"/>
          </p:cNvPicPr>
          <p:nvPr/>
        </p:nvPicPr>
        <p:blipFill>
          <a:blip r:embed="rId4"/>
          <a:stretch>
            <a:fillRect/>
          </a:stretch>
        </p:blipFill>
        <p:spPr>
          <a:xfrm>
            <a:off x="5814014" y="3702044"/>
            <a:ext cx="3329985" cy="2081240"/>
          </a:xfrm>
          <a:prstGeom prst="rect">
            <a:avLst/>
          </a:prstGeom>
        </p:spPr>
      </p:pic>
      <p:sp>
        <p:nvSpPr>
          <p:cNvPr id="8" name="Tekstvak 7"/>
          <p:cNvSpPr txBox="1"/>
          <p:nvPr/>
        </p:nvSpPr>
        <p:spPr>
          <a:xfrm>
            <a:off x="7776318" y="3232020"/>
            <a:ext cx="130324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4F81BD">
                    <a:lumMod val="75000"/>
                  </a:srgbClr>
                </a:solidFill>
                <a:effectLst/>
                <a:uLnTx/>
                <a:uFillTx/>
                <a:latin typeface="Palatino Linotype" panose="02040502050505030304" pitchFamily="18" charset="0"/>
              </a:rPr>
              <a:t>Veiligheid</a:t>
            </a:r>
            <a:r>
              <a:rPr kumimoji="0" lang="nl-NL" sz="1800" b="0" i="0" u="none" strike="noStrike" kern="1200" cap="none" spc="0" normalizeH="0" baseline="0" noProof="0" dirty="0">
                <a:ln>
                  <a:noFill/>
                </a:ln>
                <a:solidFill>
                  <a:srgbClr val="4F81BD">
                    <a:lumMod val="75000"/>
                  </a:srgbClr>
                </a:solidFill>
                <a:effectLst/>
                <a:uLnTx/>
                <a:uFillTx/>
                <a:latin typeface="Lucida Sans" panose="020B0602030504020204" pitchFamily="34" charset="0"/>
                <a:ea typeface="+mn-ea"/>
                <a:cs typeface="+mn-cs"/>
              </a:rPr>
              <a:t>!</a:t>
            </a:r>
          </a:p>
        </p:txBody>
      </p:sp>
      <p:sp>
        <p:nvSpPr>
          <p:cNvPr id="9" name="Tekstvak 8"/>
          <p:cNvSpPr txBox="1"/>
          <p:nvPr/>
        </p:nvSpPr>
        <p:spPr>
          <a:xfrm>
            <a:off x="6019800" y="3910719"/>
            <a:ext cx="122020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chemeClr val="accent1"/>
                </a:solidFill>
                <a:effectLst/>
                <a:uLnTx/>
                <a:uFillTx/>
                <a:latin typeface="Palatino Linotype" panose="02040502050505030304" pitchFamily="18" charset="0"/>
              </a:rPr>
              <a:t>Kwaliteit!</a:t>
            </a:r>
          </a:p>
        </p:txBody>
      </p:sp>
    </p:spTree>
    <p:extLst>
      <p:ext uri="{BB962C8B-B14F-4D97-AF65-F5344CB8AC3E}">
        <p14:creationId xmlns:p14="http://schemas.microsoft.com/office/powerpoint/2010/main" val="11445727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200" dirty="0">
                <a:latin typeface="Palatino Linotype" panose="02040502050505030304" pitchFamily="18" charset="0"/>
              </a:rPr>
              <a:t>4-staps-methode in praktijk</a:t>
            </a:r>
          </a:p>
        </p:txBody>
      </p:sp>
      <p:sp>
        <p:nvSpPr>
          <p:cNvPr id="3" name="Tijdelijke aanduiding voor voettekst 2"/>
          <p:cNvSpPr>
            <a:spLocks noGrp="1"/>
          </p:cNvSpPr>
          <p:nvPr>
            <p:ph type="ftr" sz="quarter" idx="11"/>
          </p:nvPr>
        </p:nvSpPr>
        <p:spPr/>
        <p:txBody>
          <a:bodyPr/>
          <a:lstStyle/>
          <a:p>
            <a:r>
              <a:rPr lang="nl-NL"/>
              <a:t>&lt;voettekst, aanpassen via Invoegen -&gt; Koptekst en voettekst&gt;</a:t>
            </a:r>
            <a:endParaRPr lang="nl-NL" dirty="0"/>
          </a:p>
        </p:txBody>
      </p:sp>
      <p:sp>
        <p:nvSpPr>
          <p:cNvPr id="4" name="Tijdelijke aanduiding voor dianummer 3"/>
          <p:cNvSpPr>
            <a:spLocks noGrp="1"/>
          </p:cNvSpPr>
          <p:nvPr>
            <p:ph type="sldNum" sz="quarter" idx="12"/>
          </p:nvPr>
        </p:nvSpPr>
        <p:spPr/>
        <p:txBody>
          <a:bodyPr/>
          <a:lstStyle/>
          <a:p>
            <a:fld id="{4D8A6874-5530-004C-9748-CB666A561DD5}" type="slidenum">
              <a:rPr lang="nl-NL" smtClean="0"/>
              <a:t>29</a:t>
            </a:fld>
            <a:endParaRPr lang="nl-NL"/>
          </a:p>
        </p:txBody>
      </p:sp>
      <p:sp>
        <p:nvSpPr>
          <p:cNvPr id="5" name="Tijdelijke aanduiding voor inhoud 9"/>
          <p:cNvSpPr txBox="1">
            <a:spLocks/>
          </p:cNvSpPr>
          <p:nvPr/>
        </p:nvSpPr>
        <p:spPr>
          <a:xfrm>
            <a:off x="735614" y="1417638"/>
            <a:ext cx="4195105" cy="4525963"/>
          </a:xfrm>
          <a:prstGeom prst="rect">
            <a:avLst/>
          </a:prstGeom>
        </p:spPr>
        <p:txBody>
          <a:bodyPr>
            <a:normAutofit/>
          </a:bodyPr>
          <a:lstStyle>
            <a:lvl1pPr marL="342900" indent="-342900" algn="l" defTabSz="457200" rtl="0" eaLnBrk="1" latinLnBrk="0" hangingPunct="1">
              <a:spcBef>
                <a:spcPct val="20000"/>
              </a:spcBef>
              <a:buFont typeface="Arial"/>
              <a:buChar char="•"/>
              <a:defRPr sz="2800" kern="1200">
                <a:solidFill>
                  <a:schemeClr val="accent1"/>
                </a:solidFill>
                <a:latin typeface="+mn-lt"/>
                <a:ea typeface="+mn-ea"/>
                <a:cs typeface="+mn-cs"/>
              </a:defRPr>
            </a:lvl1pPr>
            <a:lvl2pPr marL="742950" indent="-285750" algn="l" defTabSz="457200" rtl="0" eaLnBrk="1" latinLnBrk="0" hangingPunct="1">
              <a:spcBef>
                <a:spcPct val="20000"/>
              </a:spcBef>
              <a:buFont typeface="Arial"/>
              <a:buChar char="•"/>
              <a:defRPr sz="2600" kern="1200">
                <a:solidFill>
                  <a:schemeClr val="accent1"/>
                </a:solidFill>
                <a:latin typeface="+mn-lt"/>
                <a:ea typeface="+mn-ea"/>
                <a:cs typeface="+mn-cs"/>
              </a:defRPr>
            </a:lvl2pPr>
            <a:lvl3pPr marL="1143000" indent="-228600" algn="l" defTabSz="457200" rtl="0" eaLnBrk="1" latinLnBrk="0" hangingPunct="1">
              <a:spcBef>
                <a:spcPct val="20000"/>
              </a:spcBef>
              <a:buFont typeface="Arial"/>
              <a:buChar char="•"/>
              <a:defRPr sz="2200" kern="1200">
                <a:solidFill>
                  <a:schemeClr val="accent4"/>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accent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82A74"/>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dirty="0">
                <a:latin typeface="Palatino Linotype" panose="02040502050505030304" pitchFamily="18" charset="0"/>
              </a:rPr>
              <a:t>Cunningham Technique for relocating a dislocated shoulder</a:t>
            </a:r>
            <a:endParaRPr lang="nl-NL" sz="2400" u="sng" dirty="0">
              <a:latin typeface="Palatino Linotype" panose="02040502050505030304" pitchFamily="18" charset="0"/>
              <a:hlinkClick r:id="rId3"/>
            </a:endParaRPr>
          </a:p>
          <a:p>
            <a:endParaRPr lang="nl-NL" sz="2400" u="sng" dirty="0">
              <a:latin typeface="Palatino Linotype" panose="02040502050505030304" pitchFamily="18" charset="0"/>
              <a:hlinkClick r:id="rId3"/>
            </a:endParaRPr>
          </a:p>
          <a:p>
            <a:pPr marL="0" indent="0">
              <a:buFont typeface="Arial"/>
              <a:buNone/>
            </a:pPr>
            <a:r>
              <a:rPr lang="nl-NL" sz="2400" u="sng" dirty="0">
                <a:latin typeface="Palatino Linotype" panose="02040502050505030304" pitchFamily="18" charset="0"/>
                <a:hlinkClick r:id="rId3"/>
              </a:rPr>
              <a:t>https://www.youtube.com/watch?v=MkdCGV_MOCM</a:t>
            </a:r>
            <a:endParaRPr lang="nl-NL" sz="2400" dirty="0">
              <a:latin typeface="Palatino Linotype" panose="02040502050505030304" pitchFamily="18" charset="0"/>
            </a:endParaRPr>
          </a:p>
        </p:txBody>
      </p:sp>
      <p:pic>
        <p:nvPicPr>
          <p:cNvPr id="6" name="Tijdelijke aanduiding voor inhoud 11"/>
          <p:cNvPicPr>
            <a:picLocks noChangeAspect="1"/>
          </p:cNvPicPr>
          <p:nvPr/>
        </p:nvPicPr>
        <p:blipFill>
          <a:blip r:embed="rId4"/>
          <a:stretch>
            <a:fillRect/>
          </a:stretch>
        </p:blipFill>
        <p:spPr>
          <a:xfrm>
            <a:off x="4930719" y="1417638"/>
            <a:ext cx="4213281" cy="4471108"/>
          </a:xfrm>
          <a:prstGeom prst="rect">
            <a:avLst/>
          </a:prstGeom>
        </p:spPr>
      </p:pic>
    </p:spTree>
    <p:extLst>
      <p:ext uri="{BB962C8B-B14F-4D97-AF65-F5344CB8AC3E}">
        <p14:creationId xmlns:p14="http://schemas.microsoft.com/office/powerpoint/2010/main" val="1950667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nl-NL" sz="3200" dirty="0">
                <a:latin typeface="Palatino Linotype" panose="02040502050505030304" pitchFamily="18" charset="0"/>
              </a:rPr>
              <a:t>Vaardige huisartsen zorgen voor veilige en hoog kwalitatieve patiëntenzorg</a:t>
            </a:r>
          </a:p>
        </p:txBody>
      </p:sp>
      <p:sp>
        <p:nvSpPr>
          <p:cNvPr id="3" name="Tijdelijke aanduiding voor inhoud 2"/>
          <p:cNvSpPr>
            <a:spLocks noGrp="1"/>
          </p:cNvSpPr>
          <p:nvPr>
            <p:ph idx="1"/>
          </p:nvPr>
        </p:nvSpPr>
        <p:spPr>
          <a:xfrm>
            <a:off x="735614" y="1600201"/>
            <a:ext cx="5069445" cy="797475"/>
          </a:xfrm>
        </p:spPr>
        <p:txBody>
          <a:bodyPr>
            <a:normAutofit lnSpcReduction="10000"/>
          </a:bodyPr>
          <a:lstStyle/>
          <a:p>
            <a:pPr marL="0" indent="0">
              <a:buNone/>
            </a:pPr>
            <a:r>
              <a:rPr lang="nl-NL" sz="2400" dirty="0">
                <a:latin typeface="Palatino Linotype" panose="02040502050505030304" pitchFamily="18" charset="0"/>
              </a:rPr>
              <a:t>Vaardigheden in de opleiding, moeten aangeleerd worden.</a:t>
            </a:r>
          </a:p>
          <a:p>
            <a:pPr marL="0" indent="0">
              <a:buNone/>
            </a:pPr>
            <a:endParaRPr lang="nl-NL" sz="2400" dirty="0">
              <a:latin typeface="Palatino Linotype" panose="02040502050505030304" pitchFamily="18" charset="0"/>
            </a:endParaRPr>
          </a:p>
        </p:txBody>
      </p:sp>
      <p:sp>
        <p:nvSpPr>
          <p:cNvPr id="4" name="Tijdelijke aanduiding voor voettekst 3"/>
          <p:cNvSpPr>
            <a:spLocks noGrp="1"/>
          </p:cNvSpPr>
          <p:nvPr>
            <p:ph type="ftr" sz="quarter" idx="11"/>
          </p:nvPr>
        </p:nvSpPr>
        <p:spPr/>
        <p:txBody>
          <a:bodyPr/>
          <a:lstStyle/>
          <a:p>
            <a:r>
              <a:rPr lang="nl-NL"/>
              <a:t>&lt;voettekst, aanpassen via Invoegen -&gt; Koptekst en voettekst&gt;</a:t>
            </a:r>
            <a:endParaRPr lang="nl-NL" dirty="0"/>
          </a:p>
        </p:txBody>
      </p:sp>
      <p:sp>
        <p:nvSpPr>
          <p:cNvPr id="5" name="Tijdelijke aanduiding voor dianummer 4"/>
          <p:cNvSpPr>
            <a:spLocks noGrp="1"/>
          </p:cNvSpPr>
          <p:nvPr>
            <p:ph type="sldNum" sz="quarter" idx="12"/>
          </p:nvPr>
        </p:nvSpPr>
        <p:spPr/>
        <p:txBody>
          <a:bodyPr/>
          <a:lstStyle/>
          <a:p>
            <a:fld id="{4D8A6874-5530-004C-9748-CB666A561DD5}" type="slidenum">
              <a:rPr lang="nl-NL" smtClean="0"/>
              <a:pPr/>
              <a:t>3</a:t>
            </a:fld>
            <a:endParaRPr lang="nl-NL" dirty="0"/>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653" y="2800997"/>
            <a:ext cx="2038350" cy="2247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5059" y="1598836"/>
            <a:ext cx="2466975" cy="1857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hthoek 7"/>
          <p:cNvSpPr/>
          <p:nvPr/>
        </p:nvSpPr>
        <p:spPr>
          <a:xfrm>
            <a:off x="2858003" y="3859532"/>
            <a:ext cx="6285997" cy="830997"/>
          </a:xfrm>
          <a:prstGeom prst="rect">
            <a:avLst/>
          </a:prstGeom>
        </p:spPr>
        <p:txBody>
          <a:bodyPr wrap="square">
            <a:spAutoFit/>
          </a:bodyPr>
          <a:lstStyle/>
          <a:p>
            <a:r>
              <a:rPr lang="nl-NL" sz="2400" dirty="0">
                <a:solidFill>
                  <a:schemeClr val="accent1"/>
                </a:solidFill>
                <a:latin typeface="Palatino Linotype" panose="02040502050505030304" pitchFamily="18" charset="0"/>
              </a:rPr>
              <a:t>Vaardigheden als huisarts, moeten vernieuwd en opnieuw aangeleerd worden. </a:t>
            </a:r>
          </a:p>
        </p:txBody>
      </p:sp>
    </p:spTree>
    <p:extLst>
      <p:ext uri="{BB962C8B-B14F-4D97-AF65-F5344CB8AC3E}">
        <p14:creationId xmlns:p14="http://schemas.microsoft.com/office/powerpoint/2010/main" val="30198644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voettekst 2"/>
          <p:cNvSpPr>
            <a:spLocks noGrp="1"/>
          </p:cNvSpPr>
          <p:nvPr>
            <p:ph type="ftr" sz="quarter" idx="11"/>
          </p:nvPr>
        </p:nvSpPr>
        <p:spPr/>
        <p:txBody>
          <a:bodyPr/>
          <a:lstStyle/>
          <a:p>
            <a:r>
              <a:rPr lang="nl-NL"/>
              <a:t>&lt;voettekst, aanpassen via Invoegen -&gt; Koptekst en voettekst&gt;</a:t>
            </a:r>
            <a:endParaRPr lang="nl-NL" dirty="0"/>
          </a:p>
        </p:txBody>
      </p:sp>
      <p:sp>
        <p:nvSpPr>
          <p:cNvPr id="4" name="Tijdelijke aanduiding voor dianummer 3"/>
          <p:cNvSpPr>
            <a:spLocks noGrp="1"/>
          </p:cNvSpPr>
          <p:nvPr>
            <p:ph type="sldNum" sz="quarter" idx="12"/>
          </p:nvPr>
        </p:nvSpPr>
        <p:spPr/>
        <p:txBody>
          <a:bodyPr/>
          <a:lstStyle/>
          <a:p>
            <a:fld id="{4D8A6874-5530-004C-9748-CB666A561DD5}" type="slidenum">
              <a:rPr lang="nl-NL" smtClean="0"/>
              <a:t>30</a:t>
            </a:fld>
            <a:endParaRPr lang="nl-NL"/>
          </a:p>
        </p:txBody>
      </p:sp>
      <p:pic>
        <p:nvPicPr>
          <p:cNvPr id="6" name="Tijdelijke aanduiding voor afbeelding 11"/>
          <p:cNvPicPr>
            <a:picLocks noChangeAspect="1"/>
          </p:cNvPicPr>
          <p:nvPr/>
        </p:nvPicPr>
        <p:blipFill>
          <a:blip r:embed="rId2"/>
          <a:srcRect t="8839" b="8839"/>
          <a:stretch>
            <a:fillRect/>
          </a:stretch>
        </p:blipFill>
        <p:spPr>
          <a:xfrm>
            <a:off x="1276916" y="329808"/>
            <a:ext cx="7867084" cy="2865870"/>
          </a:xfrm>
          <a:prstGeom prst="rect">
            <a:avLst/>
          </a:prstGeom>
        </p:spPr>
      </p:pic>
      <p:sp>
        <p:nvSpPr>
          <p:cNvPr id="7" name="Rechthoek 6"/>
          <p:cNvSpPr/>
          <p:nvPr/>
        </p:nvSpPr>
        <p:spPr>
          <a:xfrm>
            <a:off x="5881511" y="1162578"/>
            <a:ext cx="2934562" cy="1200329"/>
          </a:xfrm>
          <a:prstGeom prst="rect">
            <a:avLst/>
          </a:prstGeom>
        </p:spPr>
        <p:txBody>
          <a:bodyPr wrap="square">
            <a:spAutoFit/>
          </a:bodyPr>
          <a:lstStyle/>
          <a:p>
            <a:r>
              <a:rPr lang="nl-NL" sz="7200" b="1" dirty="0">
                <a:solidFill>
                  <a:srgbClr val="C00000"/>
                </a:solidFill>
                <a:effectLst>
                  <a:outerShdw blurRad="38100" dist="38100" dir="2700000" algn="tl">
                    <a:srgbClr val="000000">
                      <a:alpha val="43137"/>
                    </a:srgbClr>
                  </a:outerShdw>
                </a:effectLst>
                <a:latin typeface="Comic Sans MS" panose="030F0702030302020204" pitchFamily="66" charset="0"/>
              </a:rPr>
              <a:t>T</a:t>
            </a:r>
            <a:r>
              <a:rPr lang="nl-NL" sz="7200" b="1" dirty="0">
                <a:solidFill>
                  <a:srgbClr val="EB8413"/>
                </a:solidFill>
                <a:effectLst>
                  <a:outerShdw blurRad="38100" dist="38100" dir="2700000" algn="tl">
                    <a:srgbClr val="000000">
                      <a:alpha val="43137"/>
                    </a:srgbClr>
                  </a:outerShdw>
                </a:effectLst>
                <a:latin typeface="Comic Sans MS" panose="030F0702030302020204" pitchFamily="66" charset="0"/>
              </a:rPr>
              <a:t>O</a:t>
            </a:r>
            <a:r>
              <a:rPr lang="nl-NL" sz="7200" b="1" dirty="0">
                <a:solidFill>
                  <a:srgbClr val="FFFF05"/>
                </a:solidFill>
                <a:effectLst>
                  <a:outerShdw blurRad="38100" dist="38100" dir="2700000" algn="tl">
                    <a:srgbClr val="000000">
                      <a:alpha val="43137"/>
                    </a:srgbClr>
                  </a:outerShdw>
                </a:effectLst>
                <a:latin typeface="Comic Sans MS" panose="030F0702030302020204" pitchFamily="66" charset="0"/>
              </a:rPr>
              <a:t>P</a:t>
            </a:r>
            <a:r>
              <a:rPr lang="nl-NL" sz="7200" b="1" dirty="0">
                <a:solidFill>
                  <a:srgbClr val="00B050"/>
                </a:solidFill>
                <a:effectLst>
                  <a:outerShdw blurRad="38100" dist="38100" dir="2700000" algn="tl">
                    <a:srgbClr val="000000">
                      <a:alpha val="43137"/>
                    </a:srgbClr>
                  </a:outerShdw>
                </a:effectLst>
                <a:latin typeface="Comic Sans MS" panose="030F0702030302020204" pitchFamily="66" charset="0"/>
              </a:rPr>
              <a:t>S</a:t>
            </a:r>
            <a:endParaRPr lang="nl-NL" sz="7200" dirty="0"/>
          </a:p>
        </p:txBody>
      </p:sp>
      <p:sp>
        <p:nvSpPr>
          <p:cNvPr id="8" name="Tijdelijke aanduiding voor inhoud 9"/>
          <p:cNvSpPr txBox="1">
            <a:spLocks/>
          </p:cNvSpPr>
          <p:nvPr/>
        </p:nvSpPr>
        <p:spPr>
          <a:xfrm>
            <a:off x="4481689" y="3388661"/>
            <a:ext cx="4504267" cy="2786171"/>
          </a:xfrm>
          <a:prstGeom prst="rect">
            <a:avLst/>
          </a:prstGeom>
        </p:spPr>
        <p:txBody>
          <a:bodyPr/>
          <a:lstStyle>
            <a:lvl1pPr marL="342900" indent="-342900" algn="l" defTabSz="457200" rtl="0" eaLnBrk="1" latinLnBrk="0" hangingPunct="1">
              <a:spcBef>
                <a:spcPct val="20000"/>
              </a:spcBef>
              <a:buFont typeface="Arial"/>
              <a:buChar char="•"/>
              <a:defRPr sz="2800" kern="1200">
                <a:solidFill>
                  <a:schemeClr val="accent1"/>
                </a:solidFill>
                <a:latin typeface="+mn-lt"/>
                <a:ea typeface="+mn-ea"/>
                <a:cs typeface="+mn-cs"/>
              </a:defRPr>
            </a:lvl1pPr>
            <a:lvl2pPr marL="742950" indent="-285750" algn="l" defTabSz="457200" rtl="0" eaLnBrk="1" latinLnBrk="0" hangingPunct="1">
              <a:spcBef>
                <a:spcPct val="20000"/>
              </a:spcBef>
              <a:buFont typeface="Arial"/>
              <a:buChar char="•"/>
              <a:defRPr sz="2600" kern="1200">
                <a:solidFill>
                  <a:schemeClr val="accent1"/>
                </a:solidFill>
                <a:latin typeface="+mn-lt"/>
                <a:ea typeface="+mn-ea"/>
                <a:cs typeface="+mn-cs"/>
              </a:defRPr>
            </a:lvl2pPr>
            <a:lvl3pPr marL="1143000" indent="-228600" algn="l" defTabSz="457200" rtl="0" eaLnBrk="1" latinLnBrk="0" hangingPunct="1">
              <a:spcBef>
                <a:spcPct val="20000"/>
              </a:spcBef>
              <a:buFont typeface="Arial"/>
              <a:buChar char="•"/>
              <a:defRPr sz="2200" kern="1200">
                <a:solidFill>
                  <a:schemeClr val="accent4"/>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accent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82A74"/>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nl-NL" sz="2400" dirty="0">
                <a:latin typeface="Palatino Linotype" panose="02040502050505030304" pitchFamily="18" charset="0"/>
              </a:rPr>
              <a:t>Wat werkt (voor jou) en waarom?</a:t>
            </a:r>
          </a:p>
          <a:p>
            <a:r>
              <a:rPr lang="nl-NL" sz="2400" dirty="0">
                <a:latin typeface="Palatino Linotype" panose="02040502050505030304" pitchFamily="18" charset="0"/>
              </a:rPr>
              <a:t>Welke werkvorm, tool, cursus, oefening, </a:t>
            </a:r>
            <a:br>
              <a:rPr lang="nl-NL" sz="2400" dirty="0">
                <a:latin typeface="Palatino Linotype" panose="02040502050505030304" pitchFamily="18" charset="0"/>
              </a:rPr>
            </a:br>
            <a:r>
              <a:rPr lang="nl-NL" sz="2400" dirty="0">
                <a:latin typeface="Palatino Linotype" panose="02040502050505030304" pitchFamily="18" charset="0"/>
              </a:rPr>
              <a:t>iets uit deze workshop?</a:t>
            </a:r>
          </a:p>
          <a:p>
            <a:r>
              <a:rPr lang="nl-NL" sz="2400" dirty="0">
                <a:latin typeface="Palatino Linotype" panose="02040502050505030304" pitchFamily="18" charset="0"/>
              </a:rPr>
              <a:t>Welke (eigen) ervaring zet </a:t>
            </a:r>
            <a:r>
              <a:rPr lang="nl-NL" sz="2400" dirty="0" err="1">
                <a:latin typeface="Palatino Linotype" panose="02040502050505030304" pitchFamily="18" charset="0"/>
              </a:rPr>
              <a:t>aios</a:t>
            </a:r>
            <a:r>
              <a:rPr lang="nl-NL" sz="2400" dirty="0">
                <a:latin typeface="Palatino Linotype" panose="02040502050505030304" pitchFamily="18" charset="0"/>
              </a:rPr>
              <a:t>-in-</a:t>
            </a:r>
            <a:r>
              <a:rPr lang="nl-NL" sz="2400" dirty="0" err="1">
                <a:latin typeface="Palatino Linotype" panose="02040502050505030304" pitchFamily="18" charset="0"/>
              </a:rPr>
              <a:t>the</a:t>
            </a:r>
            <a:r>
              <a:rPr lang="nl-NL" sz="2400" dirty="0">
                <a:latin typeface="Palatino Linotype" panose="02040502050505030304" pitchFamily="18" charset="0"/>
              </a:rPr>
              <a:t>-lead?</a:t>
            </a:r>
          </a:p>
        </p:txBody>
      </p:sp>
      <p:sp>
        <p:nvSpPr>
          <p:cNvPr id="9" name="Tijdelijke aanduiding voor inhoud 6"/>
          <p:cNvSpPr txBox="1">
            <a:spLocks/>
          </p:cNvSpPr>
          <p:nvPr/>
        </p:nvSpPr>
        <p:spPr>
          <a:xfrm>
            <a:off x="0" y="3388661"/>
            <a:ext cx="4952355" cy="2640678"/>
          </a:xfrm>
          <a:prstGeom prst="rect">
            <a:avLst/>
          </a:prstGeom>
        </p:spPr>
        <p:txBody>
          <a:bodyPr/>
          <a:lstStyle>
            <a:lvl1pPr marL="342900" indent="-342900" algn="l" defTabSz="457200" rtl="0" eaLnBrk="1" latinLnBrk="0" hangingPunct="1">
              <a:spcBef>
                <a:spcPct val="20000"/>
              </a:spcBef>
              <a:buFont typeface="Arial"/>
              <a:buChar char="•"/>
              <a:defRPr sz="2800" kern="1200">
                <a:solidFill>
                  <a:schemeClr val="accent1"/>
                </a:solidFill>
                <a:latin typeface="+mn-lt"/>
                <a:ea typeface="+mn-ea"/>
                <a:cs typeface="+mn-cs"/>
              </a:defRPr>
            </a:lvl1pPr>
            <a:lvl2pPr marL="742950" indent="-285750" algn="l" defTabSz="457200" rtl="0" eaLnBrk="1" latinLnBrk="0" hangingPunct="1">
              <a:spcBef>
                <a:spcPct val="20000"/>
              </a:spcBef>
              <a:buFont typeface="Arial"/>
              <a:buChar char="•"/>
              <a:defRPr sz="2600" kern="1200">
                <a:solidFill>
                  <a:schemeClr val="accent1"/>
                </a:solidFill>
                <a:latin typeface="+mn-lt"/>
                <a:ea typeface="+mn-ea"/>
                <a:cs typeface="+mn-cs"/>
              </a:defRPr>
            </a:lvl2pPr>
            <a:lvl3pPr marL="1143000" indent="-228600" algn="l" defTabSz="457200" rtl="0" eaLnBrk="1" latinLnBrk="0" hangingPunct="1">
              <a:spcBef>
                <a:spcPct val="20000"/>
              </a:spcBef>
              <a:buFont typeface="Arial"/>
              <a:buChar char="•"/>
              <a:defRPr sz="2200" kern="1200">
                <a:solidFill>
                  <a:schemeClr val="accent4"/>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accent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82A74"/>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nl-NL" sz="2400" dirty="0">
                <a:latin typeface="Palatino Linotype" panose="02040502050505030304" pitchFamily="18" charset="0"/>
              </a:rPr>
              <a:t>Wat ga je anders doen</a:t>
            </a:r>
          </a:p>
          <a:p>
            <a:r>
              <a:rPr lang="nl-NL" sz="2400" dirty="0">
                <a:latin typeface="Palatino Linotype" panose="02040502050505030304" pitchFamily="18" charset="0"/>
              </a:rPr>
              <a:t>Welke tips voor andere docenten?</a:t>
            </a:r>
          </a:p>
          <a:p>
            <a:r>
              <a:rPr lang="nl-NL" sz="2400" dirty="0">
                <a:latin typeface="Palatino Linotype" panose="02040502050505030304" pitchFamily="18" charset="0"/>
              </a:rPr>
              <a:t>Hoe wordt vaardighedenonderwijs/tools inzetten effectief?   </a:t>
            </a:r>
          </a:p>
        </p:txBody>
      </p:sp>
      <p:pic>
        <p:nvPicPr>
          <p:cNvPr id="11" name="Afbeelding 10"/>
          <p:cNvPicPr>
            <a:picLocks noChangeAspect="1"/>
          </p:cNvPicPr>
          <p:nvPr/>
        </p:nvPicPr>
        <p:blipFill>
          <a:blip r:embed="rId3"/>
          <a:stretch>
            <a:fillRect/>
          </a:stretch>
        </p:blipFill>
        <p:spPr>
          <a:xfrm>
            <a:off x="0" y="343518"/>
            <a:ext cx="3838575" cy="2838450"/>
          </a:xfrm>
          <a:prstGeom prst="rect">
            <a:avLst/>
          </a:prstGeom>
        </p:spPr>
      </p:pic>
    </p:spTree>
    <p:extLst>
      <p:ext uri="{BB962C8B-B14F-4D97-AF65-F5344CB8AC3E}">
        <p14:creationId xmlns:p14="http://schemas.microsoft.com/office/powerpoint/2010/main" val="2903091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200" dirty="0">
                <a:latin typeface="Palatino Linotype" panose="02040502050505030304" pitchFamily="18" charset="0"/>
              </a:rPr>
              <a:t>Groeien als vaardige huisarts</a:t>
            </a:r>
          </a:p>
        </p:txBody>
      </p:sp>
      <p:sp>
        <p:nvSpPr>
          <p:cNvPr id="4" name="Tijdelijke aanduiding voor voettekst 3"/>
          <p:cNvSpPr>
            <a:spLocks noGrp="1"/>
          </p:cNvSpPr>
          <p:nvPr>
            <p:ph type="ftr" sz="quarter" idx="11"/>
          </p:nvPr>
        </p:nvSpPr>
        <p:spPr/>
        <p:txBody>
          <a:bodyPr/>
          <a:lstStyle/>
          <a:p>
            <a:r>
              <a:rPr lang="nl-NL"/>
              <a:t>&lt;voettekst, aanpassen via Invoegen -&gt; Koptekst en voettekst&gt;</a:t>
            </a:r>
            <a:endParaRPr lang="nl-NL" dirty="0"/>
          </a:p>
        </p:txBody>
      </p:sp>
      <p:sp>
        <p:nvSpPr>
          <p:cNvPr id="5" name="Tijdelijke aanduiding voor dianummer 4"/>
          <p:cNvSpPr>
            <a:spLocks noGrp="1"/>
          </p:cNvSpPr>
          <p:nvPr>
            <p:ph type="sldNum" sz="quarter" idx="12"/>
          </p:nvPr>
        </p:nvSpPr>
        <p:spPr/>
        <p:txBody>
          <a:bodyPr/>
          <a:lstStyle/>
          <a:p>
            <a:fld id="{4D8A6874-5530-004C-9748-CB666A561DD5}" type="slidenum">
              <a:rPr lang="nl-NL" smtClean="0"/>
              <a:pPr/>
              <a:t>4</a:t>
            </a:fld>
            <a:endParaRPr lang="nl-NL" dirty="0"/>
          </a:p>
        </p:txBody>
      </p:sp>
      <p:sp>
        <p:nvSpPr>
          <p:cNvPr id="6" name="Rechthoek 5"/>
          <p:cNvSpPr/>
          <p:nvPr/>
        </p:nvSpPr>
        <p:spPr>
          <a:xfrm>
            <a:off x="335743" y="1813845"/>
            <a:ext cx="6105183" cy="461665"/>
          </a:xfrm>
          <a:prstGeom prst="rect">
            <a:avLst/>
          </a:prstGeom>
        </p:spPr>
        <p:txBody>
          <a:bodyPr wrap="square">
            <a:spAutoFit/>
          </a:bodyPr>
          <a:lstStyle/>
          <a:p>
            <a:r>
              <a:rPr lang="nl-NL" sz="2400" dirty="0">
                <a:solidFill>
                  <a:schemeClr val="accent1"/>
                </a:solidFill>
                <a:latin typeface="Palatino Linotype" panose="02040502050505030304" pitchFamily="18" charset="0"/>
              </a:rPr>
              <a:t>Door te observeren en je te laten observeren</a:t>
            </a:r>
          </a:p>
        </p:txBody>
      </p:sp>
      <p:sp>
        <p:nvSpPr>
          <p:cNvPr id="7" name="Rechthoek 6"/>
          <p:cNvSpPr/>
          <p:nvPr/>
        </p:nvSpPr>
        <p:spPr>
          <a:xfrm>
            <a:off x="4911601" y="1352180"/>
            <a:ext cx="4043094" cy="461665"/>
          </a:xfrm>
          <a:prstGeom prst="rect">
            <a:avLst/>
          </a:prstGeom>
        </p:spPr>
        <p:txBody>
          <a:bodyPr wrap="none">
            <a:spAutoFit/>
          </a:bodyPr>
          <a:lstStyle/>
          <a:p>
            <a:r>
              <a:rPr lang="nl-NL" sz="2400" dirty="0">
                <a:solidFill>
                  <a:schemeClr val="accent1"/>
                </a:solidFill>
                <a:latin typeface="Palatino Linotype" panose="02040502050505030304" pitchFamily="18" charset="0"/>
              </a:rPr>
              <a:t>Door te vragen om feedback</a:t>
            </a:r>
          </a:p>
        </p:txBody>
      </p:sp>
      <p:sp>
        <p:nvSpPr>
          <p:cNvPr id="8" name="Rechthoek 7"/>
          <p:cNvSpPr/>
          <p:nvPr/>
        </p:nvSpPr>
        <p:spPr>
          <a:xfrm>
            <a:off x="2817819" y="5268290"/>
            <a:ext cx="4017446" cy="461665"/>
          </a:xfrm>
          <a:prstGeom prst="rect">
            <a:avLst/>
          </a:prstGeom>
        </p:spPr>
        <p:txBody>
          <a:bodyPr wrap="none">
            <a:spAutoFit/>
          </a:bodyPr>
          <a:lstStyle/>
          <a:p>
            <a:r>
              <a:rPr lang="nl-NL" sz="2400" dirty="0">
                <a:solidFill>
                  <a:schemeClr val="accent1"/>
                </a:solidFill>
                <a:latin typeface="Palatino Linotype" panose="02040502050505030304" pitchFamily="18" charset="0"/>
              </a:rPr>
              <a:t>Met reflectie en een leerdoel</a:t>
            </a:r>
          </a:p>
        </p:txBody>
      </p:sp>
      <p:pic>
        <p:nvPicPr>
          <p:cNvPr id="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7020" y="1813845"/>
            <a:ext cx="1943818" cy="19438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79776" y="3404640"/>
            <a:ext cx="1863650" cy="1863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855" y="2343410"/>
            <a:ext cx="1999109" cy="19991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3122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200" dirty="0">
                <a:latin typeface="Palatino Linotype" panose="02040502050505030304" pitchFamily="18" charset="0"/>
              </a:rPr>
              <a:t>Maar; [toekomstige] huisartsen…</a:t>
            </a:r>
          </a:p>
        </p:txBody>
      </p:sp>
      <p:sp>
        <p:nvSpPr>
          <p:cNvPr id="3" name="Tijdelijke aanduiding voor voettekst 2"/>
          <p:cNvSpPr>
            <a:spLocks noGrp="1"/>
          </p:cNvSpPr>
          <p:nvPr>
            <p:ph type="ftr" sz="quarter" idx="11"/>
          </p:nvPr>
        </p:nvSpPr>
        <p:spPr/>
        <p:txBody>
          <a:bodyPr/>
          <a:lstStyle/>
          <a:p>
            <a:r>
              <a:rPr lang="nl-NL"/>
              <a:t>&lt;voettekst, aanpassen via Invoegen -&gt; Koptekst en voettekst&gt;</a:t>
            </a:r>
            <a:endParaRPr lang="nl-NL" dirty="0"/>
          </a:p>
        </p:txBody>
      </p:sp>
      <p:sp>
        <p:nvSpPr>
          <p:cNvPr id="4" name="Tijdelijke aanduiding voor dianummer 3"/>
          <p:cNvSpPr>
            <a:spLocks noGrp="1"/>
          </p:cNvSpPr>
          <p:nvPr>
            <p:ph type="sldNum" sz="quarter" idx="12"/>
          </p:nvPr>
        </p:nvSpPr>
        <p:spPr/>
        <p:txBody>
          <a:bodyPr/>
          <a:lstStyle/>
          <a:p>
            <a:fld id="{4D8A6874-5530-004C-9748-CB666A561DD5}" type="slidenum">
              <a:rPr lang="nl-NL" smtClean="0"/>
              <a:t>5</a:t>
            </a:fld>
            <a:endParaRPr lang="nl-NL"/>
          </a:p>
        </p:txBody>
      </p:sp>
      <p:sp>
        <p:nvSpPr>
          <p:cNvPr id="5" name="Rechthoek 4"/>
          <p:cNvSpPr/>
          <p:nvPr/>
        </p:nvSpPr>
        <p:spPr>
          <a:xfrm>
            <a:off x="3497929" y="3164848"/>
            <a:ext cx="2943434" cy="461665"/>
          </a:xfrm>
          <a:prstGeom prst="rect">
            <a:avLst/>
          </a:prstGeom>
        </p:spPr>
        <p:txBody>
          <a:bodyPr wrap="none">
            <a:spAutoFit/>
          </a:bodyPr>
          <a:lstStyle/>
          <a:p>
            <a:r>
              <a:rPr lang="nl-NL" sz="2400" dirty="0">
                <a:solidFill>
                  <a:schemeClr val="accent1"/>
                </a:solidFill>
                <a:latin typeface="Palatino Linotype" panose="02040502050505030304" pitchFamily="18" charset="0"/>
              </a:rPr>
              <a:t>…hebben tijdgebrek</a:t>
            </a:r>
          </a:p>
        </p:txBody>
      </p:sp>
      <p:sp>
        <p:nvSpPr>
          <p:cNvPr id="6" name="Rechthoek 5"/>
          <p:cNvSpPr/>
          <p:nvPr/>
        </p:nvSpPr>
        <p:spPr>
          <a:xfrm>
            <a:off x="397646" y="1577411"/>
            <a:ext cx="6043717" cy="830997"/>
          </a:xfrm>
          <a:prstGeom prst="rect">
            <a:avLst/>
          </a:prstGeom>
        </p:spPr>
        <p:txBody>
          <a:bodyPr wrap="square">
            <a:spAutoFit/>
          </a:bodyPr>
          <a:lstStyle/>
          <a:p>
            <a:r>
              <a:rPr lang="nl-NL" sz="2400" dirty="0">
                <a:solidFill>
                  <a:schemeClr val="accent1"/>
                </a:solidFill>
                <a:latin typeface="Palatino Linotype" panose="02040502050505030304" pitchFamily="18" charset="0"/>
              </a:rPr>
              <a:t>…wachten met vragen tot ze echt niet meer weten</a:t>
            </a:r>
          </a:p>
        </p:txBody>
      </p:sp>
      <p:sp>
        <p:nvSpPr>
          <p:cNvPr id="7" name="Rechthoek 6"/>
          <p:cNvSpPr/>
          <p:nvPr/>
        </p:nvSpPr>
        <p:spPr>
          <a:xfrm>
            <a:off x="656687" y="5462635"/>
            <a:ext cx="5882171" cy="461665"/>
          </a:xfrm>
          <a:prstGeom prst="rect">
            <a:avLst/>
          </a:prstGeom>
        </p:spPr>
        <p:txBody>
          <a:bodyPr wrap="square">
            <a:spAutoFit/>
          </a:bodyPr>
          <a:lstStyle/>
          <a:p>
            <a:r>
              <a:rPr lang="nl-NL" sz="2400" dirty="0">
                <a:solidFill>
                  <a:schemeClr val="accent1"/>
                </a:solidFill>
                <a:latin typeface="Palatino Linotype" panose="02040502050505030304" pitchFamily="18" charset="0"/>
              </a:rPr>
              <a:t>…denken dat ze het wel weten/kunnen</a:t>
            </a:r>
          </a:p>
        </p:txBody>
      </p:sp>
      <p:sp>
        <p:nvSpPr>
          <p:cNvPr id="8" name="Rechthoek 7"/>
          <p:cNvSpPr/>
          <p:nvPr/>
        </p:nvSpPr>
        <p:spPr>
          <a:xfrm>
            <a:off x="3774558" y="3888465"/>
            <a:ext cx="5596359" cy="461665"/>
          </a:xfrm>
          <a:prstGeom prst="rect">
            <a:avLst/>
          </a:prstGeom>
        </p:spPr>
        <p:txBody>
          <a:bodyPr wrap="square">
            <a:spAutoFit/>
          </a:bodyPr>
          <a:lstStyle/>
          <a:p>
            <a:r>
              <a:rPr lang="nl-NL" sz="2400" dirty="0">
                <a:solidFill>
                  <a:schemeClr val="accent1"/>
                </a:solidFill>
                <a:latin typeface="Palatino Linotype" panose="02040502050505030304" pitchFamily="18" charset="0"/>
              </a:rPr>
              <a:t>…zijn bang voor slechte beoordeling</a:t>
            </a:r>
          </a:p>
        </p:txBody>
      </p:sp>
      <p:pic>
        <p:nvPicPr>
          <p:cNvPr id="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1363" y="1626433"/>
            <a:ext cx="2295525" cy="2000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4" descr="Image result for observatie poppetj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7864" y="2043105"/>
            <a:ext cx="1124824" cy="165618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mage result for observatie poppetj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6688" y="3685895"/>
            <a:ext cx="22860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38859" y="4376874"/>
            <a:ext cx="2259908" cy="1607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6655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200" dirty="0">
                <a:latin typeface="Palatino Linotype" panose="02040502050505030304" pitchFamily="18" charset="0"/>
              </a:rPr>
              <a:t>Vaardighedenonderwijs is balanceren tussen autonomie en controle </a:t>
            </a:r>
          </a:p>
        </p:txBody>
      </p:sp>
      <p:sp>
        <p:nvSpPr>
          <p:cNvPr id="3" name="Tijdelijke aanduiding voor voettekst 2"/>
          <p:cNvSpPr>
            <a:spLocks noGrp="1"/>
          </p:cNvSpPr>
          <p:nvPr>
            <p:ph type="ftr" sz="quarter" idx="11"/>
          </p:nvPr>
        </p:nvSpPr>
        <p:spPr/>
        <p:txBody>
          <a:bodyPr/>
          <a:lstStyle/>
          <a:p>
            <a:r>
              <a:rPr lang="nl-NL"/>
              <a:t>&lt;voettekst, aanpassen via Invoegen -&gt; Koptekst en voettekst&gt;</a:t>
            </a:r>
            <a:endParaRPr lang="nl-NL" dirty="0"/>
          </a:p>
        </p:txBody>
      </p:sp>
      <p:sp>
        <p:nvSpPr>
          <p:cNvPr id="4" name="Tijdelijke aanduiding voor dianummer 3"/>
          <p:cNvSpPr>
            <a:spLocks noGrp="1"/>
          </p:cNvSpPr>
          <p:nvPr>
            <p:ph type="sldNum" sz="quarter" idx="12"/>
          </p:nvPr>
        </p:nvSpPr>
        <p:spPr/>
        <p:txBody>
          <a:bodyPr/>
          <a:lstStyle/>
          <a:p>
            <a:fld id="{4D8A6874-5530-004C-9748-CB666A561DD5}" type="slidenum">
              <a:rPr lang="nl-NL" smtClean="0"/>
              <a:t>6</a:t>
            </a:fld>
            <a:endParaRPr lang="nl-NL"/>
          </a:p>
        </p:txBody>
      </p:sp>
      <p:pic>
        <p:nvPicPr>
          <p:cNvPr id="5" name="Picture 2" descr="Image result for observatie poppetj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275907"/>
            <a:ext cx="9144000" cy="3649926"/>
          </a:xfrm>
          <a:prstGeom prst="rect">
            <a:avLst/>
          </a:prstGeom>
          <a:noFill/>
          <a:extLst>
            <a:ext uri="{909E8E84-426E-40DD-AFC4-6F175D3DCCD1}">
              <a14:hiddenFill xmlns:a14="http://schemas.microsoft.com/office/drawing/2010/main">
                <a:solidFill>
                  <a:srgbClr val="FFFFFF"/>
                </a:solidFill>
              </a14:hiddenFill>
            </a:ext>
          </a:extLst>
        </p:spPr>
      </p:pic>
      <p:sp>
        <p:nvSpPr>
          <p:cNvPr id="6" name="Tekstvak 5"/>
          <p:cNvSpPr txBox="1"/>
          <p:nvPr/>
        </p:nvSpPr>
        <p:spPr>
          <a:xfrm>
            <a:off x="735615" y="4925834"/>
            <a:ext cx="7951185" cy="1200329"/>
          </a:xfrm>
          <a:prstGeom prst="rect">
            <a:avLst/>
          </a:prstGeom>
          <a:noFill/>
        </p:spPr>
        <p:txBody>
          <a:bodyPr wrap="square" rtlCol="0">
            <a:spAutoFit/>
          </a:bodyPr>
          <a:lstStyle/>
          <a:p>
            <a:r>
              <a:rPr lang="nl-NL" sz="2400" dirty="0">
                <a:solidFill>
                  <a:schemeClr val="accent1"/>
                </a:solidFill>
                <a:latin typeface="Palatino Linotype" panose="02040502050505030304" pitchFamily="18" charset="0"/>
              </a:rPr>
              <a:t>Hoe ontwikkel je nieuwsgierigheid naar het elkaar observeren bij het uitvoeren van vaardigheden in de opleiding?</a:t>
            </a:r>
          </a:p>
        </p:txBody>
      </p:sp>
    </p:spTree>
    <p:extLst>
      <p:ext uri="{BB962C8B-B14F-4D97-AF65-F5344CB8AC3E}">
        <p14:creationId xmlns:p14="http://schemas.microsoft.com/office/powerpoint/2010/main" val="2504667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200" dirty="0">
                <a:latin typeface="Palatino Linotype" panose="02040502050505030304" pitchFamily="18" charset="0"/>
              </a:rPr>
              <a:t>Fantoombehoud: spelregels</a:t>
            </a:r>
          </a:p>
        </p:txBody>
      </p:sp>
      <p:sp>
        <p:nvSpPr>
          <p:cNvPr id="3" name="Tijdelijke aanduiding voor voettekst 2"/>
          <p:cNvSpPr>
            <a:spLocks noGrp="1"/>
          </p:cNvSpPr>
          <p:nvPr>
            <p:ph type="ftr" sz="quarter" idx="11"/>
          </p:nvPr>
        </p:nvSpPr>
        <p:spPr/>
        <p:txBody>
          <a:bodyPr/>
          <a:lstStyle/>
          <a:p>
            <a:r>
              <a:rPr lang="nl-NL"/>
              <a:t>&lt;voettekst, aanpassen via Invoegen -&gt; Koptekst en voettekst&gt;</a:t>
            </a:r>
            <a:endParaRPr lang="nl-NL" dirty="0"/>
          </a:p>
        </p:txBody>
      </p:sp>
      <p:sp>
        <p:nvSpPr>
          <p:cNvPr id="4" name="Tijdelijke aanduiding voor dianummer 3"/>
          <p:cNvSpPr>
            <a:spLocks noGrp="1"/>
          </p:cNvSpPr>
          <p:nvPr>
            <p:ph type="sldNum" sz="quarter" idx="12"/>
          </p:nvPr>
        </p:nvSpPr>
        <p:spPr/>
        <p:txBody>
          <a:bodyPr/>
          <a:lstStyle/>
          <a:p>
            <a:fld id="{4D8A6874-5530-004C-9748-CB666A561DD5}" type="slidenum">
              <a:rPr lang="nl-NL" smtClean="0"/>
              <a:t>7</a:t>
            </a:fld>
            <a:endParaRPr lang="nl-NL"/>
          </a:p>
        </p:txBody>
      </p:sp>
      <p:sp>
        <p:nvSpPr>
          <p:cNvPr id="5" name="Rechthoek 4"/>
          <p:cNvSpPr/>
          <p:nvPr/>
        </p:nvSpPr>
        <p:spPr>
          <a:xfrm>
            <a:off x="673912" y="1242375"/>
            <a:ext cx="6122386" cy="4524315"/>
          </a:xfrm>
          <a:prstGeom prst="rect">
            <a:avLst/>
          </a:prstGeom>
        </p:spPr>
        <p:txBody>
          <a:bodyPr wrap="square">
            <a:spAutoFit/>
          </a:bodyPr>
          <a:lstStyle/>
          <a:p>
            <a:pPr marL="457200" indent="-457200">
              <a:buFont typeface="+mj-lt"/>
              <a:buAutoNum type="arabicPeriod"/>
            </a:pPr>
            <a:r>
              <a:rPr lang="nl-NL" sz="2400" dirty="0">
                <a:solidFill>
                  <a:schemeClr val="accent1"/>
                </a:solidFill>
                <a:latin typeface="Palatino Linotype" panose="02040502050505030304" pitchFamily="18" charset="0"/>
              </a:rPr>
              <a:t>Geen eten/drinken toegestaan!</a:t>
            </a:r>
          </a:p>
          <a:p>
            <a:pPr marL="457200" indent="-457200">
              <a:buFont typeface="+mj-lt"/>
              <a:buAutoNum type="arabicPeriod"/>
            </a:pPr>
            <a:r>
              <a:rPr lang="nl-NL" sz="2400" dirty="0">
                <a:solidFill>
                  <a:schemeClr val="accent1"/>
                </a:solidFill>
                <a:latin typeface="Palatino Linotype" panose="02040502050505030304" pitchFamily="18" charset="0"/>
              </a:rPr>
              <a:t>Benader fantoom als patiënt (!)</a:t>
            </a:r>
          </a:p>
          <a:p>
            <a:pPr marL="457200" indent="-457200">
              <a:buFont typeface="+mj-lt"/>
              <a:buAutoNum type="arabicPeriod"/>
            </a:pPr>
            <a:r>
              <a:rPr lang="nl-NL" sz="2400" dirty="0">
                <a:solidFill>
                  <a:schemeClr val="accent1"/>
                </a:solidFill>
                <a:latin typeface="Palatino Linotype" panose="02040502050505030304" pitchFamily="18" charset="0"/>
              </a:rPr>
              <a:t>Trek handschoenen aan</a:t>
            </a:r>
          </a:p>
          <a:p>
            <a:pPr marL="457200" indent="-457200">
              <a:buFont typeface="+mj-lt"/>
              <a:buAutoNum type="arabicPeriod"/>
            </a:pPr>
            <a:r>
              <a:rPr lang="nl-NL" sz="2400" dirty="0">
                <a:solidFill>
                  <a:schemeClr val="accent1"/>
                </a:solidFill>
                <a:latin typeface="Palatino Linotype" panose="02040502050505030304" pitchFamily="18" charset="0"/>
              </a:rPr>
              <a:t>Oefen gericht, zonder “proberen”</a:t>
            </a:r>
          </a:p>
          <a:p>
            <a:pPr marL="457200" indent="-457200">
              <a:buFont typeface="+mj-lt"/>
              <a:buAutoNum type="arabicPeriod"/>
            </a:pPr>
            <a:r>
              <a:rPr lang="nl-NL" sz="2400" dirty="0">
                <a:solidFill>
                  <a:schemeClr val="accent1"/>
                </a:solidFill>
                <a:latin typeface="Palatino Linotype" panose="02040502050505030304" pitchFamily="18" charset="0"/>
              </a:rPr>
              <a:t>Gebruik stift op huid, niet fantoom</a:t>
            </a:r>
          </a:p>
          <a:p>
            <a:pPr marL="457200" indent="-457200">
              <a:buFont typeface="+mj-lt"/>
              <a:buAutoNum type="arabicPeriod"/>
            </a:pPr>
            <a:r>
              <a:rPr lang="nl-NL" sz="2400" dirty="0">
                <a:solidFill>
                  <a:schemeClr val="accent1"/>
                </a:solidFill>
                <a:latin typeface="Palatino Linotype" panose="02040502050505030304" pitchFamily="18" charset="0"/>
              </a:rPr>
              <a:t>Prik 1x (!) gericht met juiste naald</a:t>
            </a:r>
          </a:p>
          <a:p>
            <a:pPr marL="457200" indent="-457200">
              <a:buFont typeface="+mj-lt"/>
              <a:buAutoNum type="arabicPeriod"/>
            </a:pPr>
            <a:r>
              <a:rPr lang="nl-NL" sz="2400" dirty="0">
                <a:solidFill>
                  <a:schemeClr val="accent1"/>
                </a:solidFill>
                <a:latin typeface="Palatino Linotype" panose="02040502050505030304" pitchFamily="18" charset="0"/>
              </a:rPr>
              <a:t>Houdt huid tegen bij terugtrekken</a:t>
            </a:r>
          </a:p>
          <a:p>
            <a:pPr marL="457200" indent="-457200">
              <a:buFont typeface="+mj-lt"/>
              <a:buAutoNum type="arabicPeriod"/>
            </a:pPr>
            <a:r>
              <a:rPr lang="nl-NL" sz="2400" dirty="0">
                <a:solidFill>
                  <a:schemeClr val="accent1"/>
                </a:solidFill>
                <a:latin typeface="Palatino Linotype" panose="02040502050505030304" pitchFamily="18" charset="0"/>
              </a:rPr>
              <a:t>Houdt vloeistof in fles: APART</a:t>
            </a:r>
          </a:p>
          <a:p>
            <a:pPr marL="457200" indent="-457200">
              <a:buFont typeface="+mj-lt"/>
              <a:buAutoNum type="arabicPeriod"/>
            </a:pPr>
            <a:r>
              <a:rPr lang="nl-NL" sz="2400" dirty="0">
                <a:solidFill>
                  <a:schemeClr val="accent1"/>
                </a:solidFill>
                <a:latin typeface="Palatino Linotype" panose="02040502050505030304" pitchFamily="18" charset="0"/>
              </a:rPr>
              <a:t>Ruim op zoals gekregen</a:t>
            </a:r>
          </a:p>
          <a:p>
            <a:pPr marL="457200" indent="-457200">
              <a:buFont typeface="+mj-lt"/>
              <a:buAutoNum type="arabicPeriod"/>
            </a:pPr>
            <a:r>
              <a:rPr lang="nl-NL" sz="2400" dirty="0">
                <a:solidFill>
                  <a:schemeClr val="accent1"/>
                </a:solidFill>
                <a:latin typeface="Palatino Linotype" panose="02040502050505030304" pitchFamily="18" charset="0"/>
              </a:rPr>
              <a:t>Coördinator: </a:t>
            </a:r>
            <a:br>
              <a:rPr lang="nl-NL" sz="2400" dirty="0">
                <a:solidFill>
                  <a:schemeClr val="accent1"/>
                </a:solidFill>
                <a:latin typeface="Palatino Linotype" panose="02040502050505030304" pitchFamily="18" charset="0"/>
              </a:rPr>
            </a:br>
            <a:r>
              <a:rPr lang="nl-NL" sz="2400" dirty="0">
                <a:solidFill>
                  <a:schemeClr val="accent1"/>
                </a:solidFill>
                <a:latin typeface="Palatino Linotype" panose="02040502050505030304" pitchFamily="18" charset="0"/>
              </a:rPr>
              <a:t>-controle materiaal</a:t>
            </a:r>
            <a:br>
              <a:rPr lang="nl-NL" sz="2400" dirty="0">
                <a:solidFill>
                  <a:schemeClr val="accent1"/>
                </a:solidFill>
                <a:latin typeface="Palatino Linotype" panose="02040502050505030304" pitchFamily="18" charset="0"/>
              </a:rPr>
            </a:br>
            <a:r>
              <a:rPr lang="nl-NL" sz="2400" dirty="0">
                <a:solidFill>
                  <a:schemeClr val="accent1"/>
                </a:solidFill>
                <a:latin typeface="Palatino Linotype" panose="02040502050505030304" pitchFamily="18" charset="0"/>
              </a:rPr>
              <a:t>-regels ruimte</a:t>
            </a:r>
          </a:p>
        </p:txBody>
      </p:sp>
      <p:pic>
        <p:nvPicPr>
          <p:cNvPr id="6" name="Afbeelding 5"/>
          <p:cNvPicPr>
            <a:picLocks noChangeAspect="1"/>
          </p:cNvPicPr>
          <p:nvPr/>
        </p:nvPicPr>
        <p:blipFill>
          <a:blip r:embed="rId3"/>
          <a:stretch>
            <a:fillRect/>
          </a:stretch>
        </p:blipFill>
        <p:spPr>
          <a:xfrm>
            <a:off x="6059933" y="1242375"/>
            <a:ext cx="2688569" cy="2688569"/>
          </a:xfrm>
          <a:prstGeom prst="rect">
            <a:avLst/>
          </a:prstGeom>
        </p:spPr>
      </p:pic>
      <p:pic>
        <p:nvPicPr>
          <p:cNvPr id="7" name="Afbeelding 6"/>
          <p:cNvPicPr>
            <a:picLocks noChangeAspect="1"/>
          </p:cNvPicPr>
          <p:nvPr/>
        </p:nvPicPr>
        <p:blipFill>
          <a:blip r:embed="rId4"/>
          <a:stretch>
            <a:fillRect/>
          </a:stretch>
        </p:blipFill>
        <p:spPr>
          <a:xfrm>
            <a:off x="6800249" y="3924554"/>
            <a:ext cx="1948253" cy="1948253"/>
          </a:xfrm>
          <a:prstGeom prst="rect">
            <a:avLst/>
          </a:prstGeom>
        </p:spPr>
      </p:pic>
      <p:pic>
        <p:nvPicPr>
          <p:cNvPr id="8" name="Afbeelding 7"/>
          <p:cNvPicPr>
            <a:picLocks noChangeAspect="1"/>
          </p:cNvPicPr>
          <p:nvPr/>
        </p:nvPicPr>
        <p:blipFill>
          <a:blip r:embed="rId5"/>
          <a:stretch>
            <a:fillRect/>
          </a:stretch>
        </p:blipFill>
        <p:spPr>
          <a:xfrm>
            <a:off x="4603692" y="4275454"/>
            <a:ext cx="1813214" cy="1813214"/>
          </a:xfrm>
          <a:prstGeom prst="rect">
            <a:avLst/>
          </a:prstGeom>
        </p:spPr>
      </p:pic>
    </p:spTree>
    <p:extLst>
      <p:ext uri="{BB962C8B-B14F-4D97-AF65-F5344CB8AC3E}">
        <p14:creationId xmlns:p14="http://schemas.microsoft.com/office/powerpoint/2010/main" val="23286211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p:cNvSpPr>
            <a:spLocks noGrp="1"/>
          </p:cNvSpPr>
          <p:nvPr>
            <p:ph type="ftr" sz="quarter" idx="11"/>
          </p:nvPr>
        </p:nvSpPr>
        <p:spPr/>
        <p:txBody>
          <a:bodyPr/>
          <a:lstStyle/>
          <a:p>
            <a:r>
              <a:rPr lang="nl-NL"/>
              <a:t>&lt;voettekst, aanpassen via Invoegen -&gt; Koptekst en voettekst&gt;</a:t>
            </a:r>
            <a:endParaRPr lang="nl-NL" dirty="0"/>
          </a:p>
        </p:txBody>
      </p:sp>
      <p:sp>
        <p:nvSpPr>
          <p:cNvPr id="3" name="Tijdelijke aanduiding voor dianummer 2"/>
          <p:cNvSpPr>
            <a:spLocks noGrp="1"/>
          </p:cNvSpPr>
          <p:nvPr>
            <p:ph type="sldNum" sz="quarter" idx="12"/>
          </p:nvPr>
        </p:nvSpPr>
        <p:spPr/>
        <p:txBody>
          <a:bodyPr/>
          <a:lstStyle/>
          <a:p>
            <a:fld id="{4D8A6874-5530-004C-9748-CB666A561DD5}" type="slidenum">
              <a:rPr lang="nl-NL" smtClean="0"/>
              <a:t>8</a:t>
            </a:fld>
            <a:endParaRPr lang="nl-NL"/>
          </a:p>
        </p:txBody>
      </p:sp>
      <p:sp>
        <p:nvSpPr>
          <p:cNvPr id="4" name="Rechthoek 3"/>
          <p:cNvSpPr/>
          <p:nvPr/>
        </p:nvSpPr>
        <p:spPr>
          <a:xfrm>
            <a:off x="0" y="373924"/>
            <a:ext cx="9144000" cy="1077218"/>
          </a:xfrm>
          <a:prstGeom prst="rect">
            <a:avLst/>
          </a:prstGeom>
        </p:spPr>
        <p:txBody>
          <a:bodyPr wrap="square">
            <a:spAutoFit/>
          </a:bodyPr>
          <a:lstStyle/>
          <a:p>
            <a:r>
              <a:rPr lang="nl-NL" sz="3200" b="1" dirty="0">
                <a:solidFill>
                  <a:schemeClr val="accent1"/>
                </a:solidFill>
                <a:latin typeface="Palatino Linotype" panose="02040502050505030304" pitchFamily="18" charset="0"/>
              </a:rPr>
              <a:t>Opdracht 1</a:t>
            </a:r>
            <a:r>
              <a:rPr lang="nl-NL" sz="3200" dirty="0">
                <a:solidFill>
                  <a:schemeClr val="accent1"/>
                </a:solidFill>
                <a:latin typeface="Palatino Linotype" panose="02040502050505030304" pitchFamily="18" charset="0"/>
              </a:rPr>
              <a:t>: Lichamelijk onderzoek aanleren</a:t>
            </a:r>
            <a:br>
              <a:rPr lang="nl-NL" sz="3200" dirty="0">
                <a:solidFill>
                  <a:schemeClr val="accent1"/>
                </a:solidFill>
                <a:latin typeface="Palatino Linotype" panose="02040502050505030304" pitchFamily="18" charset="0"/>
              </a:rPr>
            </a:br>
            <a:r>
              <a:rPr lang="nl-NL" sz="3200" dirty="0">
                <a:solidFill>
                  <a:schemeClr val="accent1"/>
                </a:solidFill>
                <a:latin typeface="Palatino Linotype" panose="02040502050505030304" pitchFamily="18" charset="0"/>
              </a:rPr>
              <a:t>Zelf ervaren: eigen inzicht (“zoals altijd”)</a:t>
            </a:r>
          </a:p>
        </p:txBody>
      </p:sp>
      <p:sp>
        <p:nvSpPr>
          <p:cNvPr id="5" name="Rechthoek 4"/>
          <p:cNvSpPr/>
          <p:nvPr/>
        </p:nvSpPr>
        <p:spPr>
          <a:xfrm>
            <a:off x="84667" y="2131326"/>
            <a:ext cx="4572000" cy="2677656"/>
          </a:xfrm>
          <a:prstGeom prst="rect">
            <a:avLst/>
          </a:prstGeom>
        </p:spPr>
        <p:txBody>
          <a:bodyPr>
            <a:spAutoFit/>
          </a:bodyPr>
          <a:lstStyle/>
          <a:p>
            <a:pPr marL="342900" indent="-342900">
              <a:buFont typeface="Arial" panose="020B0604020202020204" pitchFamily="34" charset="0"/>
              <a:buChar char="•"/>
            </a:pPr>
            <a:r>
              <a:rPr lang="nl-NL" sz="2400" dirty="0">
                <a:solidFill>
                  <a:schemeClr val="accent1"/>
                </a:solidFill>
                <a:latin typeface="Palatino Linotype" panose="02040502050505030304" pitchFamily="18" charset="0"/>
              </a:rPr>
              <a:t>Schouder: sub-</a:t>
            </a:r>
            <a:r>
              <a:rPr lang="nl-NL" sz="2400" dirty="0" err="1">
                <a:solidFill>
                  <a:schemeClr val="accent1"/>
                </a:solidFill>
                <a:latin typeface="Palatino Linotype" panose="02040502050505030304" pitchFamily="18" charset="0"/>
              </a:rPr>
              <a:t>acromiaal</a:t>
            </a:r>
            <a:endParaRPr lang="nl-NL" sz="2400" dirty="0">
              <a:solidFill>
                <a:schemeClr val="accent1"/>
              </a:solidFill>
              <a:latin typeface="Palatino Linotype" panose="02040502050505030304" pitchFamily="18" charset="0"/>
            </a:endParaRPr>
          </a:p>
          <a:p>
            <a:pPr marL="342900" indent="-342900">
              <a:buFont typeface="Arial" panose="020B0604020202020204" pitchFamily="34" charset="0"/>
              <a:buChar char="•"/>
            </a:pPr>
            <a:endParaRPr lang="nl-NL" sz="2400" dirty="0">
              <a:solidFill>
                <a:schemeClr val="accent1"/>
              </a:solidFill>
              <a:latin typeface="Palatino Linotype" panose="02040502050505030304" pitchFamily="18" charset="0"/>
            </a:endParaRPr>
          </a:p>
          <a:p>
            <a:pPr marL="342900" indent="-342900">
              <a:buFont typeface="Arial" panose="020B0604020202020204" pitchFamily="34" charset="0"/>
              <a:buChar char="•"/>
            </a:pPr>
            <a:r>
              <a:rPr lang="nl-NL" sz="2400" dirty="0">
                <a:solidFill>
                  <a:schemeClr val="accent1"/>
                </a:solidFill>
                <a:latin typeface="Palatino Linotype" panose="02040502050505030304" pitchFamily="18" charset="0"/>
              </a:rPr>
              <a:t>Pols: CTS</a:t>
            </a:r>
          </a:p>
          <a:p>
            <a:pPr marL="342900" indent="-342900">
              <a:buFont typeface="Arial" panose="020B0604020202020204" pitchFamily="34" charset="0"/>
              <a:buChar char="•"/>
            </a:pPr>
            <a:endParaRPr lang="nl-NL" sz="2400" dirty="0">
              <a:solidFill>
                <a:schemeClr val="accent1"/>
              </a:solidFill>
              <a:latin typeface="Palatino Linotype" panose="02040502050505030304" pitchFamily="18" charset="0"/>
            </a:endParaRPr>
          </a:p>
          <a:p>
            <a:pPr marL="342900" indent="-342900">
              <a:buFont typeface="Arial" panose="020B0604020202020204" pitchFamily="34" charset="0"/>
              <a:buChar char="•"/>
            </a:pPr>
            <a:r>
              <a:rPr lang="nl-NL" sz="2400" dirty="0">
                <a:solidFill>
                  <a:schemeClr val="accent1"/>
                </a:solidFill>
                <a:latin typeface="Palatino Linotype" panose="02040502050505030304" pitchFamily="18" charset="0"/>
              </a:rPr>
              <a:t>Knie: artrose</a:t>
            </a:r>
          </a:p>
          <a:p>
            <a:pPr marL="342900" indent="-342900">
              <a:buFont typeface="Arial" panose="020B0604020202020204" pitchFamily="34" charset="0"/>
              <a:buChar char="•"/>
            </a:pPr>
            <a:endParaRPr lang="nl-NL" sz="2400" dirty="0">
              <a:solidFill>
                <a:schemeClr val="accent1"/>
              </a:solidFill>
              <a:latin typeface="Palatino Linotype" panose="02040502050505030304" pitchFamily="18" charset="0"/>
            </a:endParaRPr>
          </a:p>
          <a:p>
            <a:pPr marL="342900" indent="-342900">
              <a:buFont typeface="Arial" panose="020B0604020202020204" pitchFamily="34" charset="0"/>
              <a:buChar char="•"/>
            </a:pPr>
            <a:r>
              <a:rPr lang="nl-NL" sz="2400" dirty="0">
                <a:solidFill>
                  <a:schemeClr val="accent1"/>
                </a:solidFill>
                <a:latin typeface="Palatino Linotype" panose="02040502050505030304" pitchFamily="18" charset="0"/>
              </a:rPr>
              <a:t>Voet: TTS</a:t>
            </a:r>
          </a:p>
        </p:txBody>
      </p:sp>
      <p:sp>
        <p:nvSpPr>
          <p:cNvPr id="6" name="Rechthoek 5"/>
          <p:cNvSpPr/>
          <p:nvPr/>
        </p:nvSpPr>
        <p:spPr>
          <a:xfrm>
            <a:off x="4572000" y="2137490"/>
            <a:ext cx="4572000" cy="2308324"/>
          </a:xfrm>
          <a:prstGeom prst="rect">
            <a:avLst/>
          </a:prstGeom>
        </p:spPr>
        <p:txBody>
          <a:bodyPr>
            <a:spAutoFit/>
          </a:bodyPr>
          <a:lstStyle/>
          <a:p>
            <a:r>
              <a:rPr lang="nl-NL" sz="2400" dirty="0">
                <a:solidFill>
                  <a:schemeClr val="accent1"/>
                </a:solidFill>
                <a:latin typeface="Palatino Linotype" panose="02040502050505030304" pitchFamily="18" charset="0"/>
              </a:rPr>
              <a:t>Thorax: ondergewicht (BMI/MO)</a:t>
            </a:r>
          </a:p>
          <a:p>
            <a:endParaRPr lang="nl-NL" sz="2400" dirty="0">
              <a:solidFill>
                <a:schemeClr val="accent1"/>
              </a:solidFill>
              <a:latin typeface="Palatino Linotype" panose="02040502050505030304" pitchFamily="18" charset="0"/>
            </a:endParaRPr>
          </a:p>
          <a:p>
            <a:r>
              <a:rPr lang="nl-NL" sz="2400" dirty="0">
                <a:solidFill>
                  <a:schemeClr val="accent1"/>
                </a:solidFill>
                <a:latin typeface="Palatino Linotype" panose="02040502050505030304" pitchFamily="18" charset="0"/>
              </a:rPr>
              <a:t>Bekken: bimanueel VT  </a:t>
            </a:r>
          </a:p>
          <a:p>
            <a:endParaRPr lang="nl-NL" sz="2400" dirty="0">
              <a:solidFill>
                <a:schemeClr val="accent1"/>
              </a:solidFill>
              <a:latin typeface="Palatino Linotype" panose="02040502050505030304" pitchFamily="18" charset="0"/>
            </a:endParaRPr>
          </a:p>
          <a:p>
            <a:r>
              <a:rPr lang="nl-NL" sz="2400" dirty="0">
                <a:solidFill>
                  <a:schemeClr val="accent1"/>
                </a:solidFill>
                <a:latin typeface="Palatino Linotype" panose="02040502050505030304" pitchFamily="18" charset="0"/>
              </a:rPr>
              <a:t>Bekken: IUD</a:t>
            </a:r>
          </a:p>
        </p:txBody>
      </p:sp>
    </p:spTree>
    <p:extLst>
      <p:ext uri="{BB962C8B-B14F-4D97-AF65-F5344CB8AC3E}">
        <p14:creationId xmlns:p14="http://schemas.microsoft.com/office/powerpoint/2010/main" val="3766243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p:cNvSpPr>
            <a:spLocks noGrp="1"/>
          </p:cNvSpPr>
          <p:nvPr>
            <p:ph type="ftr" sz="quarter" idx="11"/>
          </p:nvPr>
        </p:nvSpPr>
        <p:spPr/>
        <p:txBody>
          <a:bodyPr/>
          <a:lstStyle/>
          <a:p>
            <a:r>
              <a:rPr lang="nl-NL"/>
              <a:t>&lt;voettekst, aanpassen via Invoegen -&gt; Koptekst en voettekst&gt;</a:t>
            </a:r>
            <a:endParaRPr lang="nl-NL" dirty="0"/>
          </a:p>
        </p:txBody>
      </p:sp>
      <p:sp>
        <p:nvSpPr>
          <p:cNvPr id="3" name="Tijdelijke aanduiding voor dianummer 2"/>
          <p:cNvSpPr>
            <a:spLocks noGrp="1"/>
          </p:cNvSpPr>
          <p:nvPr>
            <p:ph type="sldNum" sz="quarter" idx="12"/>
          </p:nvPr>
        </p:nvSpPr>
        <p:spPr/>
        <p:txBody>
          <a:bodyPr/>
          <a:lstStyle/>
          <a:p>
            <a:fld id="{4D8A6874-5530-004C-9748-CB666A561DD5}" type="slidenum">
              <a:rPr lang="nl-NL" smtClean="0"/>
              <a:t>9</a:t>
            </a:fld>
            <a:endParaRPr lang="nl-NL"/>
          </a:p>
        </p:txBody>
      </p:sp>
      <p:sp>
        <p:nvSpPr>
          <p:cNvPr id="4" name="Rechthoek 3"/>
          <p:cNvSpPr/>
          <p:nvPr/>
        </p:nvSpPr>
        <p:spPr>
          <a:xfrm>
            <a:off x="3048000" y="528135"/>
            <a:ext cx="3093156" cy="584775"/>
          </a:xfrm>
          <a:prstGeom prst="rect">
            <a:avLst/>
          </a:prstGeom>
        </p:spPr>
        <p:txBody>
          <a:bodyPr wrap="square">
            <a:spAutoFit/>
          </a:bodyPr>
          <a:lstStyle/>
          <a:p>
            <a:pPr algn="ctr"/>
            <a:r>
              <a:rPr lang="nl-NL" sz="3200" b="1" dirty="0">
                <a:solidFill>
                  <a:schemeClr val="accent1"/>
                </a:solidFill>
                <a:latin typeface="Palatino Linotype" panose="02040502050505030304" pitchFamily="18" charset="0"/>
              </a:rPr>
              <a:t>Oefenen!!! </a:t>
            </a:r>
          </a:p>
        </p:txBody>
      </p:sp>
      <p:sp>
        <p:nvSpPr>
          <p:cNvPr id="5" name="Rechthoek 4"/>
          <p:cNvSpPr/>
          <p:nvPr/>
        </p:nvSpPr>
        <p:spPr>
          <a:xfrm>
            <a:off x="22578" y="1860183"/>
            <a:ext cx="9144000" cy="2308324"/>
          </a:xfrm>
          <a:prstGeom prst="rect">
            <a:avLst/>
          </a:prstGeom>
        </p:spPr>
        <p:txBody>
          <a:bodyPr wrap="square">
            <a:spAutoFit/>
          </a:bodyPr>
          <a:lstStyle/>
          <a:p>
            <a:r>
              <a:rPr lang="nl-NL" sz="2400" dirty="0">
                <a:solidFill>
                  <a:schemeClr val="accent1"/>
                </a:solidFill>
                <a:latin typeface="Palatino Linotype" panose="02040502050505030304" pitchFamily="18" charset="0"/>
              </a:rPr>
              <a:t>Beschikbare tijd: 15 minuten</a:t>
            </a:r>
          </a:p>
          <a:p>
            <a:endParaRPr lang="nl-NL" sz="2400" dirty="0">
              <a:solidFill>
                <a:schemeClr val="accent1"/>
              </a:solidFill>
              <a:latin typeface="Palatino Linotype" panose="02040502050505030304" pitchFamily="18" charset="0"/>
            </a:endParaRPr>
          </a:p>
          <a:p>
            <a:r>
              <a:rPr lang="nl-NL" sz="2400" dirty="0">
                <a:solidFill>
                  <a:schemeClr val="accent1"/>
                </a:solidFill>
                <a:latin typeface="Palatino Linotype" panose="02040502050505030304" pitchFamily="18" charset="0"/>
              </a:rPr>
              <a:t>Mag bij meerdere onderdelen, tenslotte onderzoek binnen consult is niet meer dan 5 minuten</a:t>
            </a:r>
          </a:p>
          <a:p>
            <a:endParaRPr lang="nl-NL" sz="2400" dirty="0">
              <a:solidFill>
                <a:schemeClr val="accent1"/>
              </a:solidFill>
              <a:latin typeface="Palatino Linotype" panose="02040502050505030304" pitchFamily="18" charset="0"/>
            </a:endParaRPr>
          </a:p>
          <a:p>
            <a:r>
              <a:rPr lang="nl-NL" sz="2400" dirty="0">
                <a:solidFill>
                  <a:schemeClr val="accent1"/>
                </a:solidFill>
                <a:latin typeface="Palatino Linotype" panose="02040502050505030304" pitchFamily="18" charset="0"/>
              </a:rPr>
              <a:t>Doel: zelf ervaren</a:t>
            </a:r>
          </a:p>
        </p:txBody>
      </p:sp>
    </p:spTree>
    <p:extLst>
      <p:ext uri="{BB962C8B-B14F-4D97-AF65-F5344CB8AC3E}">
        <p14:creationId xmlns:p14="http://schemas.microsoft.com/office/powerpoint/2010/main" val="2840350797"/>
      </p:ext>
    </p:extLst>
  </p:cSld>
  <p:clrMapOvr>
    <a:masterClrMapping/>
  </p:clrMapOvr>
</p:sld>
</file>

<file path=ppt/theme/theme1.xml><?xml version="1.0" encoding="utf-8"?>
<a:theme xmlns:a="http://schemas.openxmlformats.org/drawingml/2006/main" name="Office-thema">
  <a:themeElements>
    <a:clrScheme name="Aangepast 2">
      <a:dk1>
        <a:sysClr val="windowText" lastClr="000000"/>
      </a:dk1>
      <a:lt1>
        <a:sysClr val="window" lastClr="FFFFFF"/>
      </a:lt1>
      <a:dk2>
        <a:srgbClr val="053C87"/>
      </a:dk2>
      <a:lt2>
        <a:srgbClr val="EEECE1"/>
      </a:lt2>
      <a:accent1>
        <a:srgbClr val="053C87"/>
      </a:accent1>
      <a:accent2>
        <a:srgbClr val="005596"/>
      </a:accent2>
      <a:accent3>
        <a:srgbClr val="3A8CC2"/>
      </a:accent3>
      <a:accent4>
        <a:srgbClr val="A0AA00"/>
      </a:accent4>
      <a:accent5>
        <a:srgbClr val="B4C830"/>
      </a:accent5>
      <a:accent6>
        <a:srgbClr val="FFFFFF"/>
      </a:accent6>
      <a:hlink>
        <a:srgbClr val="053C87"/>
      </a:hlink>
      <a:folHlink>
        <a:srgbClr val="053C8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431</TotalTime>
  <Words>5017</Words>
  <Application>Microsoft Macintosh PowerPoint</Application>
  <PresentationFormat>Diavoorstelling (4:3)</PresentationFormat>
  <Paragraphs>571</Paragraphs>
  <Slides>30</Slides>
  <Notes>29</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30</vt:i4>
      </vt:variant>
    </vt:vector>
  </HeadingPairs>
  <TitlesOfParts>
    <vt:vector size="37" baseType="lpstr">
      <vt:lpstr>Arial</vt:lpstr>
      <vt:lpstr>Calibri</vt:lpstr>
      <vt:lpstr>Comic Sans MS</vt:lpstr>
      <vt:lpstr>Lucida Sans</vt:lpstr>
      <vt:lpstr>Palatino Linotype</vt:lpstr>
      <vt:lpstr>Times New Roman</vt:lpstr>
      <vt:lpstr>Office-thema</vt:lpstr>
      <vt:lpstr>Toekomstbestendige en       veilige vaardige huisartsen </vt:lpstr>
      <vt:lpstr>Vaardigheden: MTV als huisarts</vt:lpstr>
      <vt:lpstr>Vaardige huisartsen zorgen voor veilige en hoog kwalitatieve patiëntenzorg</vt:lpstr>
      <vt:lpstr>Groeien als vaardige huisarts</vt:lpstr>
      <vt:lpstr>Maar; [toekomstige] huisartsen…</vt:lpstr>
      <vt:lpstr>Vaardighedenonderwijs is balanceren tussen autonomie en controle </vt:lpstr>
      <vt:lpstr>Fantoombehoud: spelregels</vt:lpstr>
      <vt:lpstr>PowerPoint-presentatie</vt:lpstr>
      <vt:lpstr>PowerPoint-presentatie</vt:lpstr>
      <vt:lpstr>Aanvangsniveau</vt:lpstr>
      <vt:lpstr>PowerPoint-presentatie</vt:lpstr>
      <vt:lpstr>PowerPoint-presentatie</vt:lpstr>
      <vt:lpstr>Lijst Vaardigheden: diagnostiek en therapie</vt:lpstr>
      <vt:lpstr>Framework voor docent/opleider</vt:lpstr>
      <vt:lpstr>Toelichting op vaardigheid</vt:lpstr>
      <vt:lpstr>Miller’s pyramid</vt:lpstr>
      <vt:lpstr>TOOLS</vt:lpstr>
      <vt:lpstr>Handig of Vaardig?</vt:lpstr>
      <vt:lpstr>Skills en competency </vt:lpstr>
      <vt:lpstr>Korte vaardigheden beoordeling (KVB)</vt:lpstr>
      <vt:lpstr>Competenties, feedback en afspraken</vt:lpstr>
      <vt:lpstr>Uitvoeringniveau</vt:lpstr>
      <vt:lpstr>Professional Identity</vt:lpstr>
      <vt:lpstr>Amending Miller’s pyramid</vt:lpstr>
      <vt:lpstr>Aanleren van vaardigheden</vt:lpstr>
      <vt:lpstr>Feedback: Pendleton (observation/video)</vt:lpstr>
      <vt:lpstr>Vragen?</vt:lpstr>
      <vt:lpstr>Oefenen: het aanleren van vaardigheden</vt:lpstr>
      <vt:lpstr>4-staps-methode in praktijk</vt:lpstr>
      <vt:lpstr>PowerPoint-presentatie</vt:lpstr>
    </vt:vector>
  </TitlesOfParts>
  <Manager/>
  <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Vaardigheden aanleren in de opleiding</dc:title>
  <dc:subject/>
  <dc:creator>Huisartsopleiding Nederland</dc:creator>
  <cp:keywords/>
  <dc:description/>
  <cp:lastModifiedBy>Slimme Content</cp:lastModifiedBy>
  <cp:revision>23</cp:revision>
  <dcterms:created xsi:type="dcterms:W3CDTF">2016-05-31T09:26:41Z</dcterms:created>
  <dcterms:modified xsi:type="dcterms:W3CDTF">2021-05-26T08:28:51Z</dcterms:modified>
  <cp:category/>
</cp:coreProperties>
</file>